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4" r:id="rId4"/>
  </p:sldMasterIdLst>
  <p:notesMasterIdLst>
    <p:notesMasterId r:id="rId13"/>
  </p:notesMasterIdLst>
  <p:handoutMasterIdLst>
    <p:handoutMasterId r:id="rId14"/>
  </p:handoutMasterIdLst>
  <p:sldIdLst>
    <p:sldId id="268" r:id="rId5"/>
    <p:sldId id="261" r:id="rId6"/>
    <p:sldId id="269" r:id="rId7"/>
    <p:sldId id="271" r:id="rId8"/>
    <p:sldId id="275" r:id="rId9"/>
    <p:sldId id="279" r:id="rId10"/>
    <p:sldId id="276"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1AF"/>
    <a:srgbClr val="DB2DB6"/>
    <a:srgbClr val="E12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652" autoAdjust="0"/>
  </p:normalViewPr>
  <p:slideViewPr>
    <p:cSldViewPr snapToGrid="0" snapToObjects="1">
      <p:cViewPr varScale="1">
        <p:scale>
          <a:sx n="109" d="100"/>
          <a:sy n="109" d="100"/>
        </p:scale>
        <p:origin x="672" y="7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3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2DEA7-9DCD-4B2E-9DC5-BE121C266AFD}"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41CDB9B8-E81E-41E7-AE89-8F6EDFC88D92}">
      <dgm:prSet/>
      <dgm:spPr/>
      <dgm:t>
        <a:bodyPr anchor="ctr"/>
        <a:lstStyle/>
        <a:p>
          <a:pPr>
            <a:defRPr cap="all"/>
          </a:pPr>
          <a:r>
            <a:rPr lang="en-US" dirty="0"/>
            <a:t>What are the signs of Long Covid.</a:t>
          </a:r>
        </a:p>
      </dgm:t>
    </dgm:pt>
    <dgm:pt modelId="{5D2FF527-BA77-40BE-9414-16FAE46386BB}" type="parTrans" cxnId="{21EB7847-13AE-4881-9090-909F31360F4E}">
      <dgm:prSet/>
      <dgm:spPr/>
      <dgm:t>
        <a:bodyPr/>
        <a:lstStyle/>
        <a:p>
          <a:endParaRPr lang="en-US"/>
        </a:p>
      </dgm:t>
    </dgm:pt>
    <dgm:pt modelId="{BA791450-8D1E-4A6F-B71D-2984D9E245C4}" type="sibTrans" cxnId="{21EB7847-13AE-4881-9090-909F31360F4E}">
      <dgm:prSet/>
      <dgm:spPr/>
      <dgm:t>
        <a:bodyPr/>
        <a:lstStyle/>
        <a:p>
          <a:endParaRPr lang="en-US" dirty="0"/>
        </a:p>
      </dgm:t>
    </dgm:pt>
    <dgm:pt modelId="{4D7D34C7-9466-4514-BF51-7396C17436B5}">
      <dgm:prSet/>
      <dgm:spPr/>
      <dgm:t>
        <a:bodyPr anchor="ctr"/>
        <a:lstStyle/>
        <a:p>
          <a:pPr>
            <a:defRPr cap="all"/>
          </a:pPr>
          <a:r>
            <a:rPr lang="en-US" dirty="0"/>
            <a:t>When</a:t>
          </a:r>
          <a:r>
            <a:rPr lang="en-US" baseline="0" dirty="0"/>
            <a:t> Do I need to get help</a:t>
          </a:r>
          <a:endParaRPr lang="en-US" dirty="0"/>
        </a:p>
      </dgm:t>
    </dgm:pt>
    <dgm:pt modelId="{37DD6CE0-C2AA-4EB6-9E7D-14AED2127C40}" type="parTrans" cxnId="{7EEBEB1B-497E-4365-84F9-FBB75D7759E5}">
      <dgm:prSet/>
      <dgm:spPr/>
      <dgm:t>
        <a:bodyPr/>
        <a:lstStyle/>
        <a:p>
          <a:endParaRPr lang="en-US"/>
        </a:p>
      </dgm:t>
    </dgm:pt>
    <dgm:pt modelId="{483498F9-A0C2-4668-85AB-D8E6E254F73B}" type="sibTrans" cxnId="{7EEBEB1B-497E-4365-84F9-FBB75D7759E5}">
      <dgm:prSet/>
      <dgm:spPr/>
      <dgm:t>
        <a:bodyPr/>
        <a:lstStyle/>
        <a:p>
          <a:endParaRPr lang="en-US" dirty="0"/>
        </a:p>
      </dgm:t>
    </dgm:pt>
    <dgm:pt modelId="{5D221299-9251-45A8-ABAC-275A86717354}">
      <dgm:prSet/>
      <dgm:spPr/>
      <dgm:t>
        <a:bodyPr/>
        <a:lstStyle/>
        <a:p>
          <a:r>
            <a:rPr lang="en-GB" b="0" dirty="0"/>
            <a:t>WHAT IS AVAILABLE</a:t>
          </a:r>
        </a:p>
      </dgm:t>
    </dgm:pt>
    <dgm:pt modelId="{FFB07514-998E-4F07-9D49-D200547C0216}" type="parTrans" cxnId="{E6C5F272-1E25-4249-804C-56EA1F95BC50}">
      <dgm:prSet/>
      <dgm:spPr/>
      <dgm:t>
        <a:bodyPr/>
        <a:lstStyle/>
        <a:p>
          <a:endParaRPr lang="en-GB"/>
        </a:p>
      </dgm:t>
    </dgm:pt>
    <dgm:pt modelId="{084AF310-4AA0-4B36-81CD-F291F544A291}" type="sibTrans" cxnId="{E6C5F272-1E25-4249-804C-56EA1F95BC50}">
      <dgm:prSet/>
      <dgm:spPr/>
      <dgm:t>
        <a:bodyPr/>
        <a:lstStyle/>
        <a:p>
          <a:endParaRPr lang="en-GB"/>
        </a:p>
      </dgm:t>
    </dgm:pt>
    <dgm:pt modelId="{739BED0B-7630-4E54-8C3F-3E19B78A0C94}">
      <dgm:prSet/>
      <dgm:spPr/>
      <dgm:t>
        <a:bodyPr anchor="ctr"/>
        <a:lstStyle/>
        <a:p>
          <a:pPr>
            <a:defRPr cap="all"/>
          </a:pPr>
          <a:r>
            <a:rPr lang="en-US" dirty="0"/>
            <a:t>What Is Long Covid </a:t>
          </a:r>
        </a:p>
      </dgm:t>
    </dgm:pt>
    <dgm:pt modelId="{968B17C1-144B-4F3A-9AB2-8CBC87CBC032}" type="parTrans" cxnId="{7267EF46-E26F-4578-BAF5-5DC814377552}">
      <dgm:prSet/>
      <dgm:spPr/>
      <dgm:t>
        <a:bodyPr/>
        <a:lstStyle/>
        <a:p>
          <a:endParaRPr lang="en-GB"/>
        </a:p>
      </dgm:t>
    </dgm:pt>
    <dgm:pt modelId="{D1DE8C8A-AE93-4DF7-9438-9B88C8622054}" type="sibTrans" cxnId="{7267EF46-E26F-4578-BAF5-5DC814377552}">
      <dgm:prSet/>
      <dgm:spPr/>
      <dgm:t>
        <a:bodyPr/>
        <a:lstStyle/>
        <a:p>
          <a:endParaRPr lang="en-GB"/>
        </a:p>
      </dgm:t>
    </dgm:pt>
    <dgm:pt modelId="{299AF146-BE19-4C0A-B48C-A1F524B3E1D1}">
      <dgm:prSet/>
      <dgm:spPr/>
      <dgm:t>
        <a:bodyPr anchor="ctr"/>
        <a:lstStyle/>
        <a:p>
          <a:pPr>
            <a:defRPr cap="all"/>
          </a:pPr>
          <a:r>
            <a:rPr lang="en-US" dirty="0"/>
            <a:t>Who do I need to go to</a:t>
          </a:r>
        </a:p>
      </dgm:t>
    </dgm:pt>
    <dgm:pt modelId="{08E1E4F8-620A-4385-B89D-7CA794433F81}" type="parTrans" cxnId="{35797D34-D1DE-411F-A8AB-4B2CE451CCC6}">
      <dgm:prSet/>
      <dgm:spPr/>
      <dgm:t>
        <a:bodyPr/>
        <a:lstStyle/>
        <a:p>
          <a:endParaRPr lang="en-GB"/>
        </a:p>
      </dgm:t>
    </dgm:pt>
    <dgm:pt modelId="{05C3CDC4-C0D9-46F4-BB42-37A526640343}" type="sibTrans" cxnId="{35797D34-D1DE-411F-A8AB-4B2CE451CCC6}">
      <dgm:prSet/>
      <dgm:spPr/>
      <dgm:t>
        <a:bodyPr/>
        <a:lstStyle/>
        <a:p>
          <a:endParaRPr lang="en-GB"/>
        </a:p>
      </dgm:t>
    </dgm:pt>
    <dgm:pt modelId="{DD4F633F-4666-400F-888B-8E55CB3F6CB8}" type="pres">
      <dgm:prSet presAssocID="{7B62DEA7-9DCD-4B2E-9DC5-BE121C266AFD}" presName="vert0" presStyleCnt="0">
        <dgm:presLayoutVars>
          <dgm:dir/>
          <dgm:animOne val="branch"/>
          <dgm:animLvl val="lvl"/>
        </dgm:presLayoutVars>
      </dgm:prSet>
      <dgm:spPr/>
    </dgm:pt>
    <dgm:pt modelId="{9844E336-F6BB-4A2D-A432-C799AA126ECA}" type="pres">
      <dgm:prSet presAssocID="{739BED0B-7630-4E54-8C3F-3E19B78A0C94}" presName="thickLine" presStyleLbl="alignNode1" presStyleIdx="0" presStyleCnt="5" custLinFactNeighborX="1043" custLinFactNeighborY="-61"/>
      <dgm:spPr>
        <a:ln>
          <a:solidFill>
            <a:schemeClr val="accent2">
              <a:lumMod val="50000"/>
            </a:schemeClr>
          </a:solidFill>
        </a:ln>
      </dgm:spPr>
    </dgm:pt>
    <dgm:pt modelId="{015BE243-A07F-4BF6-9C05-DC491B91B4B4}" type="pres">
      <dgm:prSet presAssocID="{739BED0B-7630-4E54-8C3F-3E19B78A0C94}" presName="horz1" presStyleCnt="0"/>
      <dgm:spPr/>
    </dgm:pt>
    <dgm:pt modelId="{B73A497A-98E2-49BE-978C-72B4BCF5C2A7}" type="pres">
      <dgm:prSet presAssocID="{739BED0B-7630-4E54-8C3F-3E19B78A0C94}" presName="tx1" presStyleLbl="revTx" presStyleIdx="0" presStyleCnt="5"/>
      <dgm:spPr/>
    </dgm:pt>
    <dgm:pt modelId="{B048250D-D1E2-4127-BE30-00020C0E617B}" type="pres">
      <dgm:prSet presAssocID="{739BED0B-7630-4E54-8C3F-3E19B78A0C94}" presName="vert1" presStyleCnt="0"/>
      <dgm:spPr/>
    </dgm:pt>
    <dgm:pt modelId="{F4319713-FA8A-4208-81EE-EF46230C2385}" type="pres">
      <dgm:prSet presAssocID="{41CDB9B8-E81E-41E7-AE89-8F6EDFC88D92}" presName="thickLine" presStyleLbl="alignNode1" presStyleIdx="1" presStyleCnt="5"/>
      <dgm:spPr>
        <a:ln>
          <a:solidFill>
            <a:schemeClr val="accent2">
              <a:lumMod val="75000"/>
            </a:schemeClr>
          </a:solidFill>
        </a:ln>
      </dgm:spPr>
    </dgm:pt>
    <dgm:pt modelId="{B4053D81-9239-4A47-B48B-BF4AA72095E3}" type="pres">
      <dgm:prSet presAssocID="{41CDB9B8-E81E-41E7-AE89-8F6EDFC88D92}" presName="horz1" presStyleCnt="0"/>
      <dgm:spPr/>
    </dgm:pt>
    <dgm:pt modelId="{3D485051-81C8-4D52-80FA-F747B8D5EDD6}" type="pres">
      <dgm:prSet presAssocID="{41CDB9B8-E81E-41E7-AE89-8F6EDFC88D92}" presName="tx1" presStyleLbl="revTx" presStyleIdx="1" presStyleCnt="5"/>
      <dgm:spPr/>
    </dgm:pt>
    <dgm:pt modelId="{7C3EDBDA-5B25-4C27-B709-6BBB31A83E79}" type="pres">
      <dgm:prSet presAssocID="{41CDB9B8-E81E-41E7-AE89-8F6EDFC88D92}" presName="vert1" presStyleCnt="0"/>
      <dgm:spPr/>
    </dgm:pt>
    <dgm:pt modelId="{FB6604EC-9095-491B-8B97-FDA65D8FC618}" type="pres">
      <dgm:prSet presAssocID="{4D7D34C7-9466-4514-BF51-7396C17436B5}" presName="thickLine" presStyleLbl="alignNode1" presStyleIdx="2" presStyleCnt="5"/>
      <dgm:spPr>
        <a:ln>
          <a:solidFill>
            <a:schemeClr val="accent2">
              <a:lumMod val="60000"/>
              <a:lumOff val="40000"/>
            </a:schemeClr>
          </a:solidFill>
        </a:ln>
      </dgm:spPr>
    </dgm:pt>
    <dgm:pt modelId="{351201F9-C811-4C3E-8CCE-A83B469F8BCF}" type="pres">
      <dgm:prSet presAssocID="{4D7D34C7-9466-4514-BF51-7396C17436B5}" presName="horz1" presStyleCnt="0"/>
      <dgm:spPr/>
    </dgm:pt>
    <dgm:pt modelId="{75C5103D-D1F2-4F5F-853F-AD01E74CE423}" type="pres">
      <dgm:prSet presAssocID="{4D7D34C7-9466-4514-BF51-7396C17436B5}" presName="tx1" presStyleLbl="revTx" presStyleIdx="2" presStyleCnt="5"/>
      <dgm:spPr/>
    </dgm:pt>
    <dgm:pt modelId="{9040F7F4-0AFE-409C-885D-EC428748214A}" type="pres">
      <dgm:prSet presAssocID="{4D7D34C7-9466-4514-BF51-7396C17436B5}" presName="vert1" presStyleCnt="0"/>
      <dgm:spPr/>
    </dgm:pt>
    <dgm:pt modelId="{CFEA85C8-F643-4F4A-9BA4-566F076C652B}" type="pres">
      <dgm:prSet presAssocID="{299AF146-BE19-4C0A-B48C-A1F524B3E1D1}" presName="thickLine" presStyleLbl="alignNode1" presStyleIdx="3" presStyleCnt="5"/>
      <dgm:spPr>
        <a:ln>
          <a:solidFill>
            <a:schemeClr val="accent2">
              <a:lumMod val="40000"/>
              <a:lumOff val="60000"/>
            </a:schemeClr>
          </a:solidFill>
        </a:ln>
      </dgm:spPr>
    </dgm:pt>
    <dgm:pt modelId="{3DB1D376-E6FB-4BB2-958C-DE357AD4172D}" type="pres">
      <dgm:prSet presAssocID="{299AF146-BE19-4C0A-B48C-A1F524B3E1D1}" presName="horz1" presStyleCnt="0"/>
      <dgm:spPr/>
    </dgm:pt>
    <dgm:pt modelId="{9D98E4EA-A89C-4723-8ACB-CC7DE2DF2F81}" type="pres">
      <dgm:prSet presAssocID="{299AF146-BE19-4C0A-B48C-A1F524B3E1D1}" presName="tx1" presStyleLbl="revTx" presStyleIdx="3" presStyleCnt="5"/>
      <dgm:spPr/>
    </dgm:pt>
    <dgm:pt modelId="{53F05C6A-27AC-4677-91E9-E90E8964EC12}" type="pres">
      <dgm:prSet presAssocID="{299AF146-BE19-4C0A-B48C-A1F524B3E1D1}" presName="vert1" presStyleCnt="0"/>
      <dgm:spPr/>
    </dgm:pt>
    <dgm:pt modelId="{3F851B1E-641F-4B53-A598-27D6DC24FB1A}" type="pres">
      <dgm:prSet presAssocID="{5D221299-9251-45A8-ABAC-275A86717354}" presName="thickLine" presStyleLbl="alignNode1" presStyleIdx="4" presStyleCnt="5"/>
      <dgm:spPr>
        <a:ln>
          <a:solidFill>
            <a:schemeClr val="accent2">
              <a:lumMod val="20000"/>
              <a:lumOff val="80000"/>
            </a:schemeClr>
          </a:solidFill>
        </a:ln>
      </dgm:spPr>
    </dgm:pt>
    <dgm:pt modelId="{BE7334A1-9E93-4BF6-8B62-4F6AC0DDEB2E}" type="pres">
      <dgm:prSet presAssocID="{5D221299-9251-45A8-ABAC-275A86717354}" presName="horz1" presStyleCnt="0"/>
      <dgm:spPr/>
    </dgm:pt>
    <dgm:pt modelId="{DCCBDF39-4594-47D2-B3F2-5CDA766B3339}" type="pres">
      <dgm:prSet presAssocID="{5D221299-9251-45A8-ABAC-275A86717354}" presName="tx1" presStyleLbl="revTx" presStyleIdx="4" presStyleCnt="5"/>
      <dgm:spPr/>
    </dgm:pt>
    <dgm:pt modelId="{2991C0AB-87D3-4963-BF98-5463664F00A0}" type="pres">
      <dgm:prSet presAssocID="{5D221299-9251-45A8-ABAC-275A86717354}" presName="vert1" presStyleCnt="0"/>
      <dgm:spPr/>
    </dgm:pt>
  </dgm:ptLst>
  <dgm:cxnLst>
    <dgm:cxn modelId="{F192C10D-CBEE-40A5-9A10-84A465F4D4BE}" type="presOf" srcId="{7B62DEA7-9DCD-4B2E-9DC5-BE121C266AFD}" destId="{DD4F633F-4666-400F-888B-8E55CB3F6CB8}" srcOrd="0" destOrd="0" presId="urn:microsoft.com/office/officeart/2008/layout/LinedList"/>
    <dgm:cxn modelId="{7EEBEB1B-497E-4365-84F9-FBB75D7759E5}" srcId="{7B62DEA7-9DCD-4B2E-9DC5-BE121C266AFD}" destId="{4D7D34C7-9466-4514-BF51-7396C17436B5}" srcOrd="2" destOrd="0" parTransId="{37DD6CE0-C2AA-4EB6-9E7D-14AED2127C40}" sibTransId="{483498F9-A0C2-4668-85AB-D8E6E254F73B}"/>
    <dgm:cxn modelId="{35797D34-D1DE-411F-A8AB-4B2CE451CCC6}" srcId="{7B62DEA7-9DCD-4B2E-9DC5-BE121C266AFD}" destId="{299AF146-BE19-4C0A-B48C-A1F524B3E1D1}" srcOrd="3" destOrd="0" parTransId="{08E1E4F8-620A-4385-B89D-7CA794433F81}" sibTransId="{05C3CDC4-C0D9-46F4-BB42-37A526640343}"/>
    <dgm:cxn modelId="{DD234636-C9C0-4AA0-BD65-C2FE09F5FF1D}" type="presOf" srcId="{739BED0B-7630-4E54-8C3F-3E19B78A0C94}" destId="{B73A497A-98E2-49BE-978C-72B4BCF5C2A7}" srcOrd="0" destOrd="0" presId="urn:microsoft.com/office/officeart/2008/layout/LinedList"/>
    <dgm:cxn modelId="{04B70037-50F9-48E0-A6E6-20801285341E}" type="presOf" srcId="{299AF146-BE19-4C0A-B48C-A1F524B3E1D1}" destId="{9D98E4EA-A89C-4723-8ACB-CC7DE2DF2F81}" srcOrd="0" destOrd="0" presId="urn:microsoft.com/office/officeart/2008/layout/LinedList"/>
    <dgm:cxn modelId="{7267EF46-E26F-4578-BAF5-5DC814377552}" srcId="{7B62DEA7-9DCD-4B2E-9DC5-BE121C266AFD}" destId="{739BED0B-7630-4E54-8C3F-3E19B78A0C94}" srcOrd="0" destOrd="0" parTransId="{968B17C1-144B-4F3A-9AB2-8CBC87CBC032}" sibTransId="{D1DE8C8A-AE93-4DF7-9438-9B88C8622054}"/>
    <dgm:cxn modelId="{21EB7847-13AE-4881-9090-909F31360F4E}" srcId="{7B62DEA7-9DCD-4B2E-9DC5-BE121C266AFD}" destId="{41CDB9B8-E81E-41E7-AE89-8F6EDFC88D92}" srcOrd="1" destOrd="0" parTransId="{5D2FF527-BA77-40BE-9414-16FAE46386BB}" sibTransId="{BA791450-8D1E-4A6F-B71D-2984D9E245C4}"/>
    <dgm:cxn modelId="{E6C5F272-1E25-4249-804C-56EA1F95BC50}" srcId="{7B62DEA7-9DCD-4B2E-9DC5-BE121C266AFD}" destId="{5D221299-9251-45A8-ABAC-275A86717354}" srcOrd="4" destOrd="0" parTransId="{FFB07514-998E-4F07-9D49-D200547C0216}" sibTransId="{084AF310-4AA0-4B36-81CD-F291F544A291}"/>
    <dgm:cxn modelId="{5DC24C89-0EE0-4EED-9C15-C79E8CFC90D2}" type="presOf" srcId="{5D221299-9251-45A8-ABAC-275A86717354}" destId="{DCCBDF39-4594-47D2-B3F2-5CDA766B3339}" srcOrd="0" destOrd="0" presId="urn:microsoft.com/office/officeart/2008/layout/LinedList"/>
    <dgm:cxn modelId="{2C74E3D3-4317-4D53-B09A-A4754D9112E4}" type="presOf" srcId="{4D7D34C7-9466-4514-BF51-7396C17436B5}" destId="{75C5103D-D1F2-4F5F-853F-AD01E74CE423}" srcOrd="0" destOrd="0" presId="urn:microsoft.com/office/officeart/2008/layout/LinedList"/>
    <dgm:cxn modelId="{67FF9AFB-3611-489A-B122-479C4E0F4204}" type="presOf" srcId="{41CDB9B8-E81E-41E7-AE89-8F6EDFC88D92}" destId="{3D485051-81C8-4D52-80FA-F747B8D5EDD6}" srcOrd="0" destOrd="0" presId="urn:microsoft.com/office/officeart/2008/layout/LinedList"/>
    <dgm:cxn modelId="{5CB0C092-4F89-4F30-BE03-5E714B155A7E}" type="presParOf" srcId="{DD4F633F-4666-400F-888B-8E55CB3F6CB8}" destId="{9844E336-F6BB-4A2D-A432-C799AA126ECA}" srcOrd="0" destOrd="0" presId="urn:microsoft.com/office/officeart/2008/layout/LinedList"/>
    <dgm:cxn modelId="{9DC62200-7463-46C9-B7C8-1EA311449EFF}" type="presParOf" srcId="{DD4F633F-4666-400F-888B-8E55CB3F6CB8}" destId="{015BE243-A07F-4BF6-9C05-DC491B91B4B4}" srcOrd="1" destOrd="0" presId="urn:microsoft.com/office/officeart/2008/layout/LinedList"/>
    <dgm:cxn modelId="{B1FADD33-F844-4DE3-A5FE-8EC4C807A69B}" type="presParOf" srcId="{015BE243-A07F-4BF6-9C05-DC491B91B4B4}" destId="{B73A497A-98E2-49BE-978C-72B4BCF5C2A7}" srcOrd="0" destOrd="0" presId="urn:microsoft.com/office/officeart/2008/layout/LinedList"/>
    <dgm:cxn modelId="{CE1A9607-8797-44E4-A5FD-40F0C90FB339}" type="presParOf" srcId="{015BE243-A07F-4BF6-9C05-DC491B91B4B4}" destId="{B048250D-D1E2-4127-BE30-00020C0E617B}" srcOrd="1" destOrd="0" presId="urn:microsoft.com/office/officeart/2008/layout/LinedList"/>
    <dgm:cxn modelId="{4A1627CF-314B-4A26-A879-C2BDCC4E8510}" type="presParOf" srcId="{DD4F633F-4666-400F-888B-8E55CB3F6CB8}" destId="{F4319713-FA8A-4208-81EE-EF46230C2385}" srcOrd="2" destOrd="0" presId="urn:microsoft.com/office/officeart/2008/layout/LinedList"/>
    <dgm:cxn modelId="{20F97B1C-990A-4CF6-8FFA-D33D14D04ADE}" type="presParOf" srcId="{DD4F633F-4666-400F-888B-8E55CB3F6CB8}" destId="{B4053D81-9239-4A47-B48B-BF4AA72095E3}" srcOrd="3" destOrd="0" presId="urn:microsoft.com/office/officeart/2008/layout/LinedList"/>
    <dgm:cxn modelId="{C2CF63B5-765A-4FAE-9C81-DC4E6D3A75A9}" type="presParOf" srcId="{B4053D81-9239-4A47-B48B-BF4AA72095E3}" destId="{3D485051-81C8-4D52-80FA-F747B8D5EDD6}" srcOrd="0" destOrd="0" presId="urn:microsoft.com/office/officeart/2008/layout/LinedList"/>
    <dgm:cxn modelId="{9D86F485-0B94-4F32-B3FF-531AA1DA3B7D}" type="presParOf" srcId="{B4053D81-9239-4A47-B48B-BF4AA72095E3}" destId="{7C3EDBDA-5B25-4C27-B709-6BBB31A83E79}" srcOrd="1" destOrd="0" presId="urn:microsoft.com/office/officeart/2008/layout/LinedList"/>
    <dgm:cxn modelId="{A5EC0CA0-69A3-4427-B3D9-3523D6D49317}" type="presParOf" srcId="{DD4F633F-4666-400F-888B-8E55CB3F6CB8}" destId="{FB6604EC-9095-491B-8B97-FDA65D8FC618}" srcOrd="4" destOrd="0" presId="urn:microsoft.com/office/officeart/2008/layout/LinedList"/>
    <dgm:cxn modelId="{4048A641-84F9-428E-8044-35DA87A4AC5B}" type="presParOf" srcId="{DD4F633F-4666-400F-888B-8E55CB3F6CB8}" destId="{351201F9-C811-4C3E-8CCE-A83B469F8BCF}" srcOrd="5" destOrd="0" presId="urn:microsoft.com/office/officeart/2008/layout/LinedList"/>
    <dgm:cxn modelId="{A030A3F8-EA0D-49EC-915D-D542712EA7FF}" type="presParOf" srcId="{351201F9-C811-4C3E-8CCE-A83B469F8BCF}" destId="{75C5103D-D1F2-4F5F-853F-AD01E74CE423}" srcOrd="0" destOrd="0" presId="urn:microsoft.com/office/officeart/2008/layout/LinedList"/>
    <dgm:cxn modelId="{E60D073A-ADEF-43D1-BC92-CAF438DBE33B}" type="presParOf" srcId="{351201F9-C811-4C3E-8CCE-A83B469F8BCF}" destId="{9040F7F4-0AFE-409C-885D-EC428748214A}" srcOrd="1" destOrd="0" presId="urn:microsoft.com/office/officeart/2008/layout/LinedList"/>
    <dgm:cxn modelId="{BE84A85D-F799-4665-9046-9E8D8D4E4F31}" type="presParOf" srcId="{DD4F633F-4666-400F-888B-8E55CB3F6CB8}" destId="{CFEA85C8-F643-4F4A-9BA4-566F076C652B}" srcOrd="6" destOrd="0" presId="urn:microsoft.com/office/officeart/2008/layout/LinedList"/>
    <dgm:cxn modelId="{12178C63-A885-4AE8-803B-EA4B2DF7BD4D}" type="presParOf" srcId="{DD4F633F-4666-400F-888B-8E55CB3F6CB8}" destId="{3DB1D376-E6FB-4BB2-958C-DE357AD4172D}" srcOrd="7" destOrd="0" presId="urn:microsoft.com/office/officeart/2008/layout/LinedList"/>
    <dgm:cxn modelId="{2BFB614D-FE25-4887-A20F-90C32B0F3E2E}" type="presParOf" srcId="{3DB1D376-E6FB-4BB2-958C-DE357AD4172D}" destId="{9D98E4EA-A89C-4723-8ACB-CC7DE2DF2F81}" srcOrd="0" destOrd="0" presId="urn:microsoft.com/office/officeart/2008/layout/LinedList"/>
    <dgm:cxn modelId="{E029E7FD-2B71-49FD-AC9F-2867B2385FFE}" type="presParOf" srcId="{3DB1D376-E6FB-4BB2-958C-DE357AD4172D}" destId="{53F05C6A-27AC-4677-91E9-E90E8964EC12}" srcOrd="1" destOrd="0" presId="urn:microsoft.com/office/officeart/2008/layout/LinedList"/>
    <dgm:cxn modelId="{CBEFF2EB-F720-4C34-ACCF-E1981F128235}" type="presParOf" srcId="{DD4F633F-4666-400F-888B-8E55CB3F6CB8}" destId="{3F851B1E-641F-4B53-A598-27D6DC24FB1A}" srcOrd="8" destOrd="0" presId="urn:microsoft.com/office/officeart/2008/layout/LinedList"/>
    <dgm:cxn modelId="{6E4B4DDA-7FBC-4465-90BD-84FF437970CB}" type="presParOf" srcId="{DD4F633F-4666-400F-888B-8E55CB3F6CB8}" destId="{BE7334A1-9E93-4BF6-8B62-4F6AC0DDEB2E}" srcOrd="9" destOrd="0" presId="urn:microsoft.com/office/officeart/2008/layout/LinedList"/>
    <dgm:cxn modelId="{58EE42A0-0FE1-4CB2-A218-3F7A0905BE2A}" type="presParOf" srcId="{BE7334A1-9E93-4BF6-8B62-4F6AC0DDEB2E}" destId="{DCCBDF39-4594-47D2-B3F2-5CDA766B3339}" srcOrd="0" destOrd="0" presId="urn:microsoft.com/office/officeart/2008/layout/LinedList"/>
    <dgm:cxn modelId="{C65404CA-124D-4226-B2A8-0AAB667BCEBB}" type="presParOf" srcId="{BE7334A1-9E93-4BF6-8B62-4F6AC0DDEB2E}" destId="{2991C0AB-87D3-4963-BF98-5463664F00A0}" srcOrd="1" destOrd="0" presId="urn:microsoft.com/office/officeart/2008/layout/LinedList"/>
  </dgm:cxnLst>
  <dgm:bg>
    <a:noFill/>
  </dgm:bg>
  <dgm:whole>
    <a:ln>
      <a:solidFill>
        <a:schemeClr val="accent2">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4E336-F6BB-4A2D-A432-C799AA126ECA}">
      <dsp:nvSpPr>
        <dsp:cNvPr id="0" name=""/>
        <dsp:cNvSpPr/>
      </dsp:nvSpPr>
      <dsp:spPr>
        <a:xfrm>
          <a:off x="0" y="0"/>
          <a:ext cx="7973712" cy="0"/>
        </a:xfrm>
        <a:prstGeom prst="line">
          <a:avLst/>
        </a:prstGeom>
        <a:solidFill>
          <a:schemeClr val="accent5">
            <a:hueOff val="0"/>
            <a:satOff val="0"/>
            <a:lumOff val="0"/>
            <a:alphaOff val="0"/>
          </a:schemeClr>
        </a:solidFill>
        <a:ln w="400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B73A497A-98E2-49BE-978C-72B4BCF5C2A7}">
      <dsp:nvSpPr>
        <dsp:cNvPr id="0" name=""/>
        <dsp:cNvSpPr/>
      </dsp:nvSpPr>
      <dsp:spPr>
        <a:xfrm>
          <a:off x="0" y="446"/>
          <a:ext cx="7973712" cy="73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defRPr cap="all"/>
          </a:pPr>
          <a:r>
            <a:rPr lang="en-US" sz="3400" kern="1200" dirty="0"/>
            <a:t>What Is Long Covid </a:t>
          </a:r>
        </a:p>
      </dsp:txBody>
      <dsp:txXfrm>
        <a:off x="0" y="446"/>
        <a:ext cx="7973712" cy="730609"/>
      </dsp:txXfrm>
    </dsp:sp>
    <dsp:sp modelId="{F4319713-FA8A-4208-81EE-EF46230C2385}">
      <dsp:nvSpPr>
        <dsp:cNvPr id="0" name=""/>
        <dsp:cNvSpPr/>
      </dsp:nvSpPr>
      <dsp:spPr>
        <a:xfrm>
          <a:off x="0" y="731055"/>
          <a:ext cx="7973712" cy="0"/>
        </a:xfrm>
        <a:prstGeom prst="line">
          <a:avLst/>
        </a:prstGeom>
        <a:solidFill>
          <a:schemeClr val="accent5">
            <a:hueOff val="-4513949"/>
            <a:satOff val="11115"/>
            <a:lumOff val="-245"/>
            <a:alphaOff val="0"/>
          </a:schemeClr>
        </a:solidFill>
        <a:ln w="400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3D485051-81C8-4D52-80FA-F747B8D5EDD6}">
      <dsp:nvSpPr>
        <dsp:cNvPr id="0" name=""/>
        <dsp:cNvSpPr/>
      </dsp:nvSpPr>
      <dsp:spPr>
        <a:xfrm>
          <a:off x="0" y="731055"/>
          <a:ext cx="7973712" cy="73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defRPr cap="all"/>
          </a:pPr>
          <a:r>
            <a:rPr lang="en-US" sz="3400" kern="1200" dirty="0"/>
            <a:t>What are the signs of Long Covid.</a:t>
          </a:r>
        </a:p>
      </dsp:txBody>
      <dsp:txXfrm>
        <a:off x="0" y="731055"/>
        <a:ext cx="7973712" cy="730609"/>
      </dsp:txXfrm>
    </dsp:sp>
    <dsp:sp modelId="{FB6604EC-9095-491B-8B97-FDA65D8FC618}">
      <dsp:nvSpPr>
        <dsp:cNvPr id="0" name=""/>
        <dsp:cNvSpPr/>
      </dsp:nvSpPr>
      <dsp:spPr>
        <a:xfrm>
          <a:off x="0" y="1461665"/>
          <a:ext cx="7973712" cy="0"/>
        </a:xfrm>
        <a:prstGeom prst="line">
          <a:avLst/>
        </a:prstGeom>
        <a:solidFill>
          <a:schemeClr val="accent5">
            <a:hueOff val="-9027899"/>
            <a:satOff val="22229"/>
            <a:lumOff val="-490"/>
            <a:alphaOff val="0"/>
          </a:schemeClr>
        </a:solidFill>
        <a:ln w="400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75C5103D-D1F2-4F5F-853F-AD01E74CE423}">
      <dsp:nvSpPr>
        <dsp:cNvPr id="0" name=""/>
        <dsp:cNvSpPr/>
      </dsp:nvSpPr>
      <dsp:spPr>
        <a:xfrm>
          <a:off x="0" y="1461665"/>
          <a:ext cx="7973712" cy="73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defRPr cap="all"/>
          </a:pPr>
          <a:r>
            <a:rPr lang="en-US" sz="3400" kern="1200" dirty="0"/>
            <a:t>When</a:t>
          </a:r>
          <a:r>
            <a:rPr lang="en-US" sz="3400" kern="1200" baseline="0" dirty="0"/>
            <a:t> Do I need to get help</a:t>
          </a:r>
          <a:endParaRPr lang="en-US" sz="3400" kern="1200" dirty="0"/>
        </a:p>
      </dsp:txBody>
      <dsp:txXfrm>
        <a:off x="0" y="1461665"/>
        <a:ext cx="7973712" cy="730609"/>
      </dsp:txXfrm>
    </dsp:sp>
    <dsp:sp modelId="{CFEA85C8-F643-4F4A-9BA4-566F076C652B}">
      <dsp:nvSpPr>
        <dsp:cNvPr id="0" name=""/>
        <dsp:cNvSpPr/>
      </dsp:nvSpPr>
      <dsp:spPr>
        <a:xfrm>
          <a:off x="0" y="2192275"/>
          <a:ext cx="7973712" cy="0"/>
        </a:xfrm>
        <a:prstGeom prst="line">
          <a:avLst/>
        </a:prstGeom>
        <a:solidFill>
          <a:schemeClr val="accent5">
            <a:hueOff val="-13541849"/>
            <a:satOff val="33344"/>
            <a:lumOff val="-735"/>
            <a:alphaOff val="0"/>
          </a:schemeClr>
        </a:solidFill>
        <a:ln w="400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9D98E4EA-A89C-4723-8ACB-CC7DE2DF2F81}">
      <dsp:nvSpPr>
        <dsp:cNvPr id="0" name=""/>
        <dsp:cNvSpPr/>
      </dsp:nvSpPr>
      <dsp:spPr>
        <a:xfrm>
          <a:off x="0" y="2192275"/>
          <a:ext cx="7973712" cy="73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defRPr cap="all"/>
          </a:pPr>
          <a:r>
            <a:rPr lang="en-US" sz="3400" kern="1200" dirty="0"/>
            <a:t>Who do I need to go to</a:t>
          </a:r>
        </a:p>
      </dsp:txBody>
      <dsp:txXfrm>
        <a:off x="0" y="2192275"/>
        <a:ext cx="7973712" cy="730609"/>
      </dsp:txXfrm>
    </dsp:sp>
    <dsp:sp modelId="{3F851B1E-641F-4B53-A598-27D6DC24FB1A}">
      <dsp:nvSpPr>
        <dsp:cNvPr id="0" name=""/>
        <dsp:cNvSpPr/>
      </dsp:nvSpPr>
      <dsp:spPr>
        <a:xfrm>
          <a:off x="0" y="2922885"/>
          <a:ext cx="7973712" cy="0"/>
        </a:xfrm>
        <a:prstGeom prst="line">
          <a:avLst/>
        </a:prstGeom>
        <a:solidFill>
          <a:schemeClr val="accent5">
            <a:hueOff val="-18055798"/>
            <a:satOff val="44459"/>
            <a:lumOff val="-980"/>
            <a:alphaOff val="0"/>
          </a:schemeClr>
        </a:solidFill>
        <a:ln w="400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sp>
    <dsp:sp modelId="{DCCBDF39-4594-47D2-B3F2-5CDA766B3339}">
      <dsp:nvSpPr>
        <dsp:cNvPr id="0" name=""/>
        <dsp:cNvSpPr/>
      </dsp:nvSpPr>
      <dsp:spPr>
        <a:xfrm>
          <a:off x="0" y="2922885"/>
          <a:ext cx="7973712" cy="73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b="0" kern="1200" dirty="0"/>
            <a:t>WHAT IS AVAILABLE</a:t>
          </a:r>
        </a:p>
      </dsp:txBody>
      <dsp:txXfrm>
        <a:off x="0" y="2922885"/>
        <a:ext cx="7973712" cy="7306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0BB816-636F-4C40-9EC7-A3BA365B8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7CE0D02-F780-4697-9A30-3F10F4D67C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9885C-64C6-4202-8B65-38170DBD673D}" type="datetimeFigureOut">
              <a:rPr lang="en-US" smtClean="0"/>
              <a:t>3/18/2024</a:t>
            </a:fld>
            <a:endParaRPr lang="en-US" dirty="0"/>
          </a:p>
        </p:txBody>
      </p:sp>
      <p:sp>
        <p:nvSpPr>
          <p:cNvPr id="4" name="Footer Placeholder 3">
            <a:extLst>
              <a:ext uri="{FF2B5EF4-FFF2-40B4-BE49-F238E27FC236}">
                <a16:creationId xmlns:a16="http://schemas.microsoft.com/office/drawing/2014/main" id="{E50C7536-00AB-4C14-90D3-7D88603F2A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DBC111-E561-48D6-9DB3-85F8BE552B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1AA4D1-BF1D-4260-B442-EBD7859EC5F1}" type="slidenum">
              <a:rPr lang="en-US" smtClean="0"/>
              <a:t>‹#›</a:t>
            </a:fld>
            <a:endParaRPr lang="en-US" dirty="0"/>
          </a:p>
        </p:txBody>
      </p:sp>
    </p:spTree>
    <p:extLst>
      <p:ext uri="{BB962C8B-B14F-4D97-AF65-F5344CB8AC3E}">
        <p14:creationId xmlns:p14="http://schemas.microsoft.com/office/powerpoint/2010/main" val="69114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49326-15A5-4041-B3F6-1CB1FE840753}" type="datetimeFigureOut">
              <a:rPr lang="en-US" smtClean="0"/>
              <a:t>3/18/2024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39BA2-F127-4DB1-B8FD-D5A70CC3E01B}" type="slidenum">
              <a:rPr lang="en-US" smtClean="0"/>
              <a:t>‹#›</a:t>
            </a:fld>
            <a:endParaRPr lang="en-US" dirty="0"/>
          </a:p>
        </p:txBody>
      </p:sp>
    </p:spTree>
    <p:extLst>
      <p:ext uri="{BB962C8B-B14F-4D97-AF65-F5344CB8AC3E}">
        <p14:creationId xmlns:p14="http://schemas.microsoft.com/office/powerpoint/2010/main" val="400240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a:t>
            </a:fld>
            <a:endParaRPr lang="en-US" dirty="0"/>
          </a:p>
        </p:txBody>
      </p:sp>
    </p:spTree>
    <p:extLst>
      <p:ext uri="{BB962C8B-B14F-4D97-AF65-F5344CB8AC3E}">
        <p14:creationId xmlns:p14="http://schemas.microsoft.com/office/powerpoint/2010/main" val="273854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2</a:t>
            </a:fld>
            <a:endParaRPr lang="en-US" dirty="0"/>
          </a:p>
        </p:txBody>
      </p:sp>
    </p:spTree>
    <p:extLst>
      <p:ext uri="{BB962C8B-B14F-4D97-AF65-F5344CB8AC3E}">
        <p14:creationId xmlns:p14="http://schemas.microsoft.com/office/powerpoint/2010/main" val="33078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3</a:t>
            </a:fld>
            <a:endParaRPr lang="en-US" dirty="0"/>
          </a:p>
        </p:txBody>
      </p:sp>
    </p:spTree>
    <p:extLst>
      <p:ext uri="{BB962C8B-B14F-4D97-AF65-F5344CB8AC3E}">
        <p14:creationId xmlns:p14="http://schemas.microsoft.com/office/powerpoint/2010/main" val="1472832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B61BEF0D-F0BB-DE4B-95CE-6DB70DBA9567}" type="datetimeFigureOut">
              <a:rPr lang="en-US" smtClean="0"/>
              <a:pPr/>
              <a:t>3/18/2024</a:t>
            </a:fld>
            <a:endParaRPr lang="en-US" dirty="0"/>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93011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277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p>
            <a:fld id="{B61BEF0D-F0BB-DE4B-95CE-6DB70DBA9567}" type="datetimeFigureOut">
              <a:rPr lang="en-US" smtClean="0"/>
              <a:pPr/>
              <a:t>3/18/2024</a:t>
            </a:fld>
            <a:endParaRPr lang="en-US" dirty="0"/>
          </a:p>
        </p:txBody>
      </p:sp>
      <p:sp>
        <p:nvSpPr>
          <p:cNvPr id="5" name="Footer Placeholder 4"/>
          <p:cNvSpPr>
            <a:spLocks noGrp="1"/>
          </p:cNvSpPr>
          <p:nvPr>
            <p:ph type="ftr" sz="quarter" idx="11"/>
          </p:nvPr>
        </p:nvSpPr>
        <p:spPr>
          <a:xfrm>
            <a:off x="609600" y="6556248"/>
            <a:ext cx="4876800" cy="228600"/>
          </a:xfrm>
        </p:spPr>
        <p:txBody>
          <a:bodyPr/>
          <a:lstStyle/>
          <a:p>
            <a:endParaRPr lang="en-US" dirty="0"/>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667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6351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B61BEF0D-F0BB-DE4B-95CE-6DB70DBA9567}" type="datetimeFigureOut">
              <a:rPr lang="en-US" smtClean="0"/>
              <a:pPr/>
              <a:t>3/18/2024</a:t>
            </a:fld>
            <a:endParaRPr lang="en-US" dirty="0"/>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8978603" y="6555112"/>
            <a:ext cx="784448" cy="2286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01879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342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1BEF0D-F0BB-DE4B-95CE-6DB70DBA9567}" type="datetimeFigureOut">
              <a:rPr lang="en-US" smtClean="0"/>
              <a:pPr/>
              <a:t>3/18/2024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880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7763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61BEF0D-F0BB-DE4B-95CE-6DB70DBA9567}" type="datetimeFigureOut">
              <a:rPr lang="en-US" smtClean="0"/>
              <a:pPr/>
              <a:t>3/18/2024</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466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618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a:t>Click icon to add picture</a:t>
            </a:r>
          </a:p>
        </p:txBody>
      </p:sp>
    </p:spTree>
    <p:extLst>
      <p:ext uri="{BB962C8B-B14F-4D97-AF65-F5344CB8AC3E}">
        <p14:creationId xmlns:p14="http://schemas.microsoft.com/office/powerpoint/2010/main" val="362132595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B61BEF0D-F0BB-DE4B-95CE-6DB70DBA9567}" type="datetimeFigureOut">
              <a:rPr lang="en-US" smtClean="0"/>
              <a:pPr/>
              <a:t>3/18/2024</a:t>
            </a:fld>
            <a:endParaRPr lang="en-US" dirty="0"/>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514430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mylongcovid.org.uk/" TargetMode="External"/><Relationship Id="rId7" Type="http://schemas.openxmlformats.org/officeDocument/2006/relationships/hyperlink" Target="http://www.sohas.co.uk/" TargetMode="External"/><Relationship Id="rId2" Type="http://schemas.openxmlformats.org/officeDocument/2006/relationships/hyperlink" Target="http://www.yourcovidrecovery.nhs.uk/" TargetMode="External"/><Relationship Id="rId1" Type="http://schemas.openxmlformats.org/officeDocument/2006/relationships/slideLayout" Target="../slideLayouts/slideLayout7.xml"/><Relationship Id="rId6" Type="http://schemas.openxmlformats.org/officeDocument/2006/relationships/hyperlink" Target="http://www.sheffieldmegroup.co.uk/" TargetMode="External"/><Relationship Id="rId5" Type="http://schemas.openxmlformats.org/officeDocument/2006/relationships/hyperlink" Target="mailto:dwb.enquiries@darnallwellbeing.org.uk" TargetMode="External"/><Relationship Id="rId4" Type="http://schemas.openxmlformats.org/officeDocument/2006/relationships/hyperlink" Target="http://www.longcovid.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2478">
              <a:schemeClr val="bg1"/>
            </a:gs>
            <a:gs pos="87000">
              <a:srgbClr val="8D21AF">
                <a:alpha val="82000"/>
                <a:lumMod val="79000"/>
              </a:srgbClr>
            </a:gs>
            <a:gs pos="50000">
              <a:schemeClr val="bg1"/>
            </a:gs>
            <a:gs pos="0">
              <a:srgbClr val="7030A0"/>
            </a:gs>
            <a:gs pos="0">
              <a:schemeClr val="bg1"/>
            </a:gs>
          </a:gsLst>
          <a:lin ang="189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4932217" y="1194023"/>
            <a:ext cx="6003921" cy="3142673"/>
          </a:xfrm>
        </p:spPr>
        <p:txBody>
          <a:bodyPr>
            <a:normAutofit/>
          </a:bodyPr>
          <a:lstStyle/>
          <a:p>
            <a:pPr algn="ctr"/>
            <a:r>
              <a:rPr lang="en-US" sz="5400" dirty="0">
                <a:solidFill>
                  <a:schemeClr val="bg1"/>
                </a:solidFill>
              </a:rPr>
              <a:t>Let’s Talk about Long Covid.</a:t>
            </a:r>
          </a:p>
        </p:txBody>
      </p:sp>
    </p:spTree>
    <p:extLst>
      <p:ext uri="{BB962C8B-B14F-4D97-AF65-F5344CB8AC3E}">
        <p14:creationId xmlns:p14="http://schemas.microsoft.com/office/powerpoint/2010/main" val="31294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488218" y="802223"/>
            <a:ext cx="9990703" cy="779817"/>
          </a:xfrm>
          <a:noFill/>
        </p:spPr>
        <p:txBody>
          <a:bodyPr>
            <a:normAutofit fontScale="90000"/>
          </a:bodyPr>
          <a:lstStyle/>
          <a:p>
            <a:pPr algn="ctr"/>
            <a:r>
              <a:rPr lang="en-US" dirty="0">
                <a:solidFill>
                  <a:schemeClr val="accent2">
                    <a:lumMod val="75000"/>
                  </a:schemeClr>
                </a:solidFill>
              </a:rPr>
              <a:t>What we will cover in today’s </a:t>
            </a:r>
            <a:br>
              <a:rPr lang="en-US" dirty="0">
                <a:solidFill>
                  <a:schemeClr val="accent2">
                    <a:lumMod val="75000"/>
                  </a:schemeClr>
                </a:solidFill>
              </a:rPr>
            </a:br>
            <a:r>
              <a:rPr lang="en-US" dirty="0">
                <a:solidFill>
                  <a:schemeClr val="accent2">
                    <a:lumMod val="75000"/>
                  </a:schemeClr>
                </a:solidFill>
              </a:rPr>
              <a:t>session.</a:t>
            </a:r>
          </a:p>
        </p:txBody>
      </p:sp>
      <p:graphicFrame>
        <p:nvGraphicFramePr>
          <p:cNvPr id="62" name="Content Placeholder 2" descr="Icon SmartArt Graphic">
            <a:extLst>
              <a:ext uri="{FF2B5EF4-FFF2-40B4-BE49-F238E27FC236}">
                <a16:creationId xmlns:a16="http://schemas.microsoft.com/office/drawing/2014/main" id="{4F2B137F-C2B7-49C4-9A78-29FD71A00936}"/>
              </a:ext>
            </a:extLst>
          </p:cNvPr>
          <p:cNvGraphicFramePr>
            <a:graphicFrameLocks noGrp="1"/>
          </p:cNvGraphicFramePr>
          <p:nvPr>
            <p:ph idx="1"/>
            <p:extLst>
              <p:ext uri="{D42A27DB-BD31-4B8C-83A1-F6EECF244321}">
                <p14:modId xmlns:p14="http://schemas.microsoft.com/office/powerpoint/2010/main" val="3272212406"/>
              </p:ext>
            </p:extLst>
          </p:nvPr>
        </p:nvGraphicFramePr>
        <p:xfrm>
          <a:off x="437151" y="2161537"/>
          <a:ext cx="7973712"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group of people in a classroom&#10;&#10;Description automatically generated">
            <a:extLst>
              <a:ext uri="{FF2B5EF4-FFF2-40B4-BE49-F238E27FC236}">
                <a16:creationId xmlns:a16="http://schemas.microsoft.com/office/drawing/2014/main" id="{CABC17EC-0735-0EDD-7D7B-605ACE5CD506}"/>
              </a:ext>
            </a:extLst>
          </p:cNvPr>
          <p:cNvPicPr>
            <a:picLocks noChangeAspect="1"/>
          </p:cNvPicPr>
          <p:nvPr/>
        </p:nvPicPr>
        <p:blipFill>
          <a:blip r:embed="rId8"/>
          <a:stretch>
            <a:fillRect/>
          </a:stretch>
        </p:blipFill>
        <p:spPr>
          <a:xfrm>
            <a:off x="8783782" y="62144"/>
            <a:ext cx="3408218" cy="6795855"/>
          </a:xfrm>
          <a:prstGeom prst="rect">
            <a:avLst/>
          </a:prstGeom>
          <a:solidFill>
            <a:srgbClr val="8D21AF"/>
          </a:solidFill>
          <a:ln w="88900" cap="sq">
            <a:solidFill>
              <a:srgbClr val="8D21A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655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2059709" y="316807"/>
            <a:ext cx="9652000" cy="1143000"/>
          </a:xfrm>
        </p:spPr>
        <p:txBody>
          <a:bodyPr>
            <a:normAutofit/>
          </a:bodyPr>
          <a:lstStyle/>
          <a:p>
            <a:r>
              <a:rPr lang="en-US" sz="4400" dirty="0">
                <a:solidFill>
                  <a:schemeClr val="accent2">
                    <a:lumMod val="75000"/>
                  </a:schemeClr>
                </a:solidFill>
              </a:rPr>
              <a:t>What is Long Covid?</a:t>
            </a:r>
          </a:p>
        </p:txBody>
      </p:sp>
      <p:sp>
        <p:nvSpPr>
          <p:cNvPr id="4" name="Content Placeholder 3">
            <a:extLst>
              <a:ext uri="{FF2B5EF4-FFF2-40B4-BE49-F238E27FC236}">
                <a16:creationId xmlns:a16="http://schemas.microsoft.com/office/drawing/2014/main" id="{37BF17F8-09BE-CB48-4227-FBF9974FE76E}"/>
              </a:ext>
            </a:extLst>
          </p:cNvPr>
          <p:cNvSpPr>
            <a:spLocks noGrp="1"/>
          </p:cNvSpPr>
          <p:nvPr>
            <p:ph idx="1"/>
          </p:nvPr>
        </p:nvSpPr>
        <p:spPr>
          <a:xfrm>
            <a:off x="609600" y="1732941"/>
            <a:ext cx="9652000" cy="4846320"/>
          </a:xfrm>
        </p:spPr>
        <p:txBody>
          <a:bodyPr>
            <a:normAutofit fontScale="77500" lnSpcReduction="20000"/>
          </a:bodyPr>
          <a:lstStyle/>
          <a:p>
            <a:pPr>
              <a:buFont typeface="Wingdings" panose="05000000000000000000" pitchFamily="2" charset="2"/>
              <a:buChar char="Ø"/>
            </a:pPr>
            <a:r>
              <a:rPr lang="en-GB" sz="2800" dirty="0">
                <a:solidFill>
                  <a:schemeClr val="tx1">
                    <a:lumMod val="75000"/>
                    <a:lumOff val="25000"/>
                  </a:schemeClr>
                </a:solidFill>
              </a:rPr>
              <a:t>Most people who have had Covid-19 feel better within a few days or weeks and make a full recovery.</a:t>
            </a:r>
          </a:p>
          <a:p>
            <a:pPr marL="0" indent="0">
              <a:buNone/>
            </a:pPr>
            <a:endParaRPr lang="en-GB" sz="2800" dirty="0">
              <a:solidFill>
                <a:schemeClr val="tx1">
                  <a:lumMod val="75000"/>
                  <a:lumOff val="25000"/>
                </a:schemeClr>
              </a:solidFill>
            </a:endParaRPr>
          </a:p>
          <a:p>
            <a:pPr>
              <a:buFont typeface="Wingdings" panose="05000000000000000000" pitchFamily="2" charset="2"/>
              <a:buChar char="Ø"/>
            </a:pPr>
            <a:r>
              <a:rPr lang="en-GB" sz="2800" dirty="0">
                <a:solidFill>
                  <a:schemeClr val="tx1">
                    <a:lumMod val="75000"/>
                    <a:lumOff val="25000"/>
                  </a:schemeClr>
                </a:solidFill>
              </a:rPr>
              <a:t>For some people, symptoms after their infection can last longer than 12 weeks. This is called Long Covid.</a:t>
            </a:r>
          </a:p>
          <a:p>
            <a:pPr>
              <a:buFont typeface="Wingdings" panose="05000000000000000000" pitchFamily="2" charset="2"/>
              <a:buChar char="Ø"/>
            </a:pPr>
            <a:endParaRPr lang="en-GB" sz="2800" dirty="0">
              <a:solidFill>
                <a:schemeClr val="tx1">
                  <a:lumMod val="75000"/>
                  <a:lumOff val="25000"/>
                </a:schemeClr>
              </a:solidFill>
            </a:endParaRPr>
          </a:p>
          <a:p>
            <a:pPr>
              <a:buFont typeface="Wingdings" panose="05000000000000000000" pitchFamily="2" charset="2"/>
              <a:buChar char="Ø"/>
            </a:pPr>
            <a:r>
              <a:rPr lang="en-GB" sz="2800" dirty="0">
                <a:solidFill>
                  <a:schemeClr val="tx1">
                    <a:lumMod val="75000"/>
                    <a:lumOff val="25000"/>
                  </a:schemeClr>
                </a:solidFill>
              </a:rPr>
              <a:t>Long Covid can sometimes be difficult to diagnose, especially if you have had other health issues. Some people might not realise that their symptoms may be linked to the Covid-19 infection.</a:t>
            </a:r>
          </a:p>
          <a:p>
            <a:pPr>
              <a:buFont typeface="Wingdings" panose="05000000000000000000" pitchFamily="2" charset="2"/>
              <a:buChar char="Ø"/>
            </a:pPr>
            <a:endParaRPr lang="en-GB" sz="2800" dirty="0">
              <a:solidFill>
                <a:schemeClr val="tx1">
                  <a:lumMod val="75000"/>
                  <a:lumOff val="25000"/>
                </a:schemeClr>
              </a:solidFill>
            </a:endParaRPr>
          </a:p>
          <a:p>
            <a:pPr>
              <a:buFont typeface="Wingdings" panose="05000000000000000000" pitchFamily="2" charset="2"/>
              <a:buChar char="Ø"/>
            </a:pPr>
            <a:r>
              <a:rPr lang="en-GB" sz="2800" dirty="0">
                <a:solidFill>
                  <a:schemeClr val="tx1">
                    <a:lumMod val="75000"/>
                    <a:lumOff val="25000"/>
                  </a:schemeClr>
                </a:solidFill>
              </a:rPr>
              <a:t>Symptoms can come and go and new ones appear weeks or months later.</a:t>
            </a:r>
          </a:p>
          <a:p>
            <a:pPr>
              <a:buFont typeface="Wingdings" panose="05000000000000000000" pitchFamily="2" charset="2"/>
              <a:buChar char="Ø"/>
            </a:pPr>
            <a:endParaRPr lang="en-GB" sz="2800" dirty="0">
              <a:solidFill>
                <a:schemeClr val="tx1">
                  <a:lumMod val="75000"/>
                  <a:lumOff val="25000"/>
                </a:schemeClr>
              </a:solidFill>
            </a:endParaRPr>
          </a:p>
          <a:p>
            <a:pPr>
              <a:buFont typeface="Wingdings" panose="05000000000000000000" pitchFamily="2" charset="2"/>
              <a:buChar char="Ø"/>
            </a:pPr>
            <a:r>
              <a:rPr lang="en-GB" sz="2800" dirty="0">
                <a:solidFill>
                  <a:schemeClr val="tx1">
                    <a:lumMod val="75000"/>
                    <a:lumOff val="25000"/>
                  </a:schemeClr>
                </a:solidFill>
              </a:rPr>
              <a:t>Some people may not be aware that they have had Covid-19. Some may not have had symptoms at the time of infection or might not have had a test.</a:t>
            </a:r>
          </a:p>
        </p:txBody>
      </p:sp>
    </p:spTree>
    <p:extLst>
      <p:ext uri="{BB962C8B-B14F-4D97-AF65-F5344CB8AC3E}">
        <p14:creationId xmlns:p14="http://schemas.microsoft.com/office/powerpoint/2010/main" val="149685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535E-B1C7-9061-0F2F-9DEB7FF8FAB7}"/>
              </a:ext>
            </a:extLst>
          </p:cNvPr>
          <p:cNvSpPr>
            <a:spLocks noGrp="1"/>
          </p:cNvSpPr>
          <p:nvPr>
            <p:ph type="title"/>
          </p:nvPr>
        </p:nvSpPr>
        <p:spPr>
          <a:xfrm>
            <a:off x="1314690" y="354987"/>
            <a:ext cx="8911687" cy="549096"/>
          </a:xfrm>
        </p:spPr>
        <p:txBody>
          <a:bodyPr>
            <a:normAutofit fontScale="90000"/>
          </a:bodyPr>
          <a:lstStyle/>
          <a:p>
            <a:r>
              <a:rPr lang="en-GB" dirty="0">
                <a:solidFill>
                  <a:schemeClr val="accent2">
                    <a:lumMod val="75000"/>
                  </a:schemeClr>
                </a:solidFill>
              </a:rPr>
              <a:t>What are the signs of long Covid.</a:t>
            </a:r>
          </a:p>
        </p:txBody>
      </p:sp>
      <p:sp>
        <p:nvSpPr>
          <p:cNvPr id="4" name="Content Placeholder 2">
            <a:extLst>
              <a:ext uri="{FF2B5EF4-FFF2-40B4-BE49-F238E27FC236}">
                <a16:creationId xmlns:a16="http://schemas.microsoft.com/office/drawing/2014/main" id="{7C72C4EB-AE51-1FC8-B41E-337978BD05C2}"/>
              </a:ext>
            </a:extLst>
          </p:cNvPr>
          <p:cNvSpPr txBox="1">
            <a:spLocks/>
          </p:cNvSpPr>
          <p:nvPr/>
        </p:nvSpPr>
        <p:spPr>
          <a:xfrm>
            <a:off x="413913" y="1223737"/>
            <a:ext cx="3697808" cy="510832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600" b="1" dirty="0">
                <a:effectLst/>
              </a:rPr>
              <a:t>The most common signs of long COVID are:</a:t>
            </a:r>
          </a:p>
          <a:p>
            <a:pPr>
              <a:buFont typeface="Wingdings" panose="05000000000000000000" pitchFamily="2" charset="2"/>
              <a:buChar char="§"/>
            </a:pPr>
            <a:r>
              <a:rPr lang="en-GB" sz="2600" dirty="0"/>
              <a:t>Feeling tired all the time</a:t>
            </a:r>
            <a:endParaRPr lang="en-GB" sz="2600" dirty="0">
              <a:effectLst/>
            </a:endParaRPr>
          </a:p>
          <a:p>
            <a:pPr>
              <a:buFont typeface="Wingdings" panose="05000000000000000000" pitchFamily="2" charset="2"/>
              <a:buChar char="§"/>
            </a:pPr>
            <a:r>
              <a:rPr lang="en-GB" sz="2600" dirty="0"/>
              <a:t>F</a:t>
            </a:r>
            <a:r>
              <a:rPr lang="en-GB" sz="2600" dirty="0">
                <a:effectLst/>
              </a:rPr>
              <a:t>eeling short of breath</a:t>
            </a:r>
          </a:p>
          <a:p>
            <a:pPr>
              <a:buFont typeface="Wingdings" panose="05000000000000000000" pitchFamily="2" charset="2"/>
              <a:buChar char="§"/>
            </a:pPr>
            <a:r>
              <a:rPr lang="en-GB" sz="2600" dirty="0"/>
              <a:t>L</a:t>
            </a:r>
            <a:r>
              <a:rPr lang="en-GB" sz="2600" dirty="0">
                <a:effectLst/>
              </a:rPr>
              <a:t>oss of smell and taste</a:t>
            </a:r>
          </a:p>
          <a:p>
            <a:pPr>
              <a:buFont typeface="Wingdings" panose="05000000000000000000" pitchFamily="2" charset="2"/>
              <a:buChar char="§"/>
            </a:pPr>
            <a:r>
              <a:rPr lang="en-GB" sz="2600" dirty="0"/>
              <a:t>M</a:t>
            </a:r>
            <a:r>
              <a:rPr lang="en-GB" sz="2600" dirty="0">
                <a:effectLst/>
              </a:rPr>
              <a:t>uscle aches</a:t>
            </a:r>
          </a:p>
          <a:p>
            <a:pPr>
              <a:buFont typeface="Wingdings" panose="05000000000000000000" pitchFamily="2" charset="2"/>
              <a:buChar char="§"/>
            </a:pPr>
            <a:r>
              <a:rPr lang="en-GB" sz="2600" dirty="0"/>
              <a:t>Loss of concentration</a:t>
            </a:r>
          </a:p>
          <a:p>
            <a:pPr>
              <a:buFont typeface="Wingdings" panose="05000000000000000000" pitchFamily="2" charset="2"/>
              <a:buChar char="§"/>
            </a:pPr>
            <a:r>
              <a:rPr lang="en-GB" sz="2600" dirty="0">
                <a:effectLst/>
              </a:rPr>
              <a:t>Forgetting things</a:t>
            </a:r>
          </a:p>
          <a:p>
            <a:pPr>
              <a:buFont typeface="Wingdings" panose="05000000000000000000" pitchFamily="2" charset="2"/>
              <a:buChar char="§"/>
            </a:pPr>
            <a:r>
              <a:rPr lang="en-GB" sz="2600" dirty="0"/>
              <a:t>C</a:t>
            </a:r>
            <a:r>
              <a:rPr lang="en-GB" sz="2600" dirty="0">
                <a:effectLst/>
              </a:rPr>
              <a:t>hest pain or tightness</a:t>
            </a:r>
          </a:p>
          <a:p>
            <a:pPr>
              <a:buFont typeface="Wingdings" panose="05000000000000000000" pitchFamily="2" charset="2"/>
              <a:buChar char="§"/>
            </a:pPr>
            <a:r>
              <a:rPr lang="en-GB" sz="2600" dirty="0"/>
              <a:t>D</a:t>
            </a:r>
            <a:r>
              <a:rPr lang="en-GB" sz="2600" dirty="0">
                <a:effectLst/>
              </a:rPr>
              <a:t>ifficulty sleeping </a:t>
            </a:r>
          </a:p>
          <a:p>
            <a:pPr>
              <a:buFont typeface="Wingdings" panose="05000000000000000000" pitchFamily="2" charset="2"/>
              <a:buChar char="§"/>
            </a:pPr>
            <a:r>
              <a:rPr lang="en-GB" sz="2600" dirty="0"/>
              <a:t>Fast beating heart</a:t>
            </a:r>
            <a:endParaRPr lang="en-GB" sz="2600" dirty="0">
              <a:effectLst/>
            </a:endParaRPr>
          </a:p>
          <a:p>
            <a:pPr>
              <a:buFont typeface="Arial" panose="020B0604020202020204" pitchFamily="34" charset="0"/>
              <a:buChar char="•"/>
            </a:pPr>
            <a:endParaRPr lang="en-GB" sz="2800" dirty="0">
              <a:effectLst/>
            </a:endParaRPr>
          </a:p>
          <a:p>
            <a:pPr marL="0" indent="0">
              <a:buNone/>
            </a:pPr>
            <a:endParaRPr lang="en-GB" dirty="0"/>
          </a:p>
        </p:txBody>
      </p:sp>
      <p:sp>
        <p:nvSpPr>
          <p:cNvPr id="5" name="Content Placeholder 2">
            <a:extLst>
              <a:ext uri="{FF2B5EF4-FFF2-40B4-BE49-F238E27FC236}">
                <a16:creationId xmlns:a16="http://schemas.microsoft.com/office/drawing/2014/main" id="{1FBF4CD4-EFF9-BB34-CF87-380E61D7ECBC}"/>
              </a:ext>
            </a:extLst>
          </p:cNvPr>
          <p:cNvSpPr txBox="1">
            <a:spLocks/>
          </p:cNvSpPr>
          <p:nvPr/>
        </p:nvSpPr>
        <p:spPr>
          <a:xfrm>
            <a:off x="158740" y="6159661"/>
            <a:ext cx="10067637" cy="4512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t>Contact a GP if you've had symptoms of COVID-19 for 4 weeks or more and are worried.</a:t>
            </a:r>
          </a:p>
          <a:p>
            <a:endParaRPr lang="en-GB" dirty="0"/>
          </a:p>
        </p:txBody>
      </p:sp>
      <p:sp>
        <p:nvSpPr>
          <p:cNvPr id="3" name="Content Placeholder 2">
            <a:extLst>
              <a:ext uri="{FF2B5EF4-FFF2-40B4-BE49-F238E27FC236}">
                <a16:creationId xmlns:a16="http://schemas.microsoft.com/office/drawing/2014/main" id="{95B557D8-5DEE-8786-41D3-1C577F72452F}"/>
              </a:ext>
            </a:extLst>
          </p:cNvPr>
          <p:cNvSpPr txBox="1">
            <a:spLocks/>
          </p:cNvSpPr>
          <p:nvPr/>
        </p:nvSpPr>
        <p:spPr>
          <a:xfrm>
            <a:off x="4595458" y="1485277"/>
            <a:ext cx="3697808" cy="4846781"/>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GB" sz="2800" dirty="0"/>
              <a:t>Joint pain</a:t>
            </a:r>
          </a:p>
          <a:p>
            <a:pPr>
              <a:buFont typeface="Wingdings" panose="05000000000000000000" pitchFamily="2" charset="2"/>
              <a:buChar char="§"/>
            </a:pPr>
            <a:r>
              <a:rPr lang="en-GB" sz="2800" dirty="0"/>
              <a:t>Depression and anxiety</a:t>
            </a:r>
          </a:p>
          <a:p>
            <a:pPr>
              <a:buFont typeface="Wingdings" panose="05000000000000000000" pitchFamily="2" charset="2"/>
              <a:buChar char="§"/>
            </a:pPr>
            <a:r>
              <a:rPr lang="en-GB" sz="2800" dirty="0"/>
              <a:t>Earaches/ ringing ears</a:t>
            </a:r>
          </a:p>
          <a:p>
            <a:pPr>
              <a:buFont typeface="Wingdings" panose="05000000000000000000" pitchFamily="2" charset="2"/>
              <a:buChar char="§"/>
            </a:pPr>
            <a:r>
              <a:rPr lang="en-GB" sz="2800" dirty="0"/>
              <a:t>Diarrhoea</a:t>
            </a:r>
          </a:p>
          <a:p>
            <a:pPr>
              <a:buFont typeface="Wingdings" panose="05000000000000000000" pitchFamily="2" charset="2"/>
              <a:buChar char="§"/>
            </a:pPr>
            <a:r>
              <a:rPr lang="en-GB" sz="2800" dirty="0"/>
              <a:t>Stomach aches</a:t>
            </a:r>
          </a:p>
          <a:p>
            <a:pPr>
              <a:buFont typeface="Wingdings" panose="05000000000000000000" pitchFamily="2" charset="2"/>
              <a:buChar char="§"/>
            </a:pPr>
            <a:r>
              <a:rPr lang="en-GB" sz="2800" dirty="0"/>
              <a:t>Not feel like eating</a:t>
            </a:r>
          </a:p>
          <a:p>
            <a:pPr>
              <a:buFont typeface="Wingdings" panose="05000000000000000000" pitchFamily="2" charset="2"/>
              <a:buChar char="§"/>
            </a:pPr>
            <a:r>
              <a:rPr lang="en-GB" sz="2800" dirty="0"/>
              <a:t>High temperature</a:t>
            </a:r>
          </a:p>
          <a:p>
            <a:pPr>
              <a:buFont typeface="Wingdings" panose="05000000000000000000" pitchFamily="2" charset="2"/>
              <a:buChar char="§"/>
            </a:pPr>
            <a:r>
              <a:rPr lang="en-GB" sz="2800" dirty="0"/>
              <a:t>Cough</a:t>
            </a:r>
          </a:p>
          <a:p>
            <a:pPr>
              <a:buFont typeface="Wingdings" panose="05000000000000000000" pitchFamily="2" charset="2"/>
              <a:buChar char="§"/>
            </a:pPr>
            <a:r>
              <a:rPr lang="en-GB" sz="2800" dirty="0"/>
              <a:t>Headaches</a:t>
            </a:r>
          </a:p>
          <a:p>
            <a:pPr>
              <a:buFont typeface="Wingdings" panose="05000000000000000000" pitchFamily="2" charset="2"/>
              <a:buChar char="§"/>
            </a:pPr>
            <a:r>
              <a:rPr lang="en-GB" sz="2800" dirty="0"/>
              <a:t>Sore throat, </a:t>
            </a:r>
          </a:p>
          <a:p>
            <a:pPr>
              <a:buFont typeface="Wingdings" panose="05000000000000000000" pitchFamily="2" charset="2"/>
              <a:buChar char="§"/>
            </a:pPr>
            <a:r>
              <a:rPr lang="en-GB" sz="2800" dirty="0"/>
              <a:t>Rashes</a:t>
            </a:r>
          </a:p>
          <a:p>
            <a:endParaRPr lang="en-GB" dirty="0"/>
          </a:p>
        </p:txBody>
      </p:sp>
      <p:pic>
        <p:nvPicPr>
          <p:cNvPr id="6" name="Picture 5">
            <a:extLst>
              <a:ext uri="{FF2B5EF4-FFF2-40B4-BE49-F238E27FC236}">
                <a16:creationId xmlns:a16="http://schemas.microsoft.com/office/drawing/2014/main" id="{28FF73BC-F9A0-941C-49C2-17C9722471AC}"/>
              </a:ext>
            </a:extLst>
          </p:cNvPr>
          <p:cNvPicPr>
            <a:picLocks noChangeAspect="1"/>
          </p:cNvPicPr>
          <p:nvPr/>
        </p:nvPicPr>
        <p:blipFill>
          <a:blip r:embed="rId2"/>
          <a:stretch>
            <a:fillRect/>
          </a:stretch>
        </p:blipFill>
        <p:spPr>
          <a:xfrm>
            <a:off x="10086350" y="-7430"/>
            <a:ext cx="2105651" cy="1743075"/>
          </a:xfrm>
          <a:prstGeom prst="rect">
            <a:avLst/>
          </a:prstGeom>
        </p:spPr>
      </p:pic>
      <p:pic>
        <p:nvPicPr>
          <p:cNvPr id="7" name="Picture 6">
            <a:extLst>
              <a:ext uri="{FF2B5EF4-FFF2-40B4-BE49-F238E27FC236}">
                <a16:creationId xmlns:a16="http://schemas.microsoft.com/office/drawing/2014/main" id="{31616930-BE50-C7E4-932F-DFCA6386F681}"/>
              </a:ext>
            </a:extLst>
          </p:cNvPr>
          <p:cNvPicPr>
            <a:picLocks noChangeAspect="1"/>
          </p:cNvPicPr>
          <p:nvPr/>
        </p:nvPicPr>
        <p:blipFill rotWithShape="1">
          <a:blip r:embed="rId3"/>
          <a:srcRect r="17943"/>
          <a:stretch/>
        </p:blipFill>
        <p:spPr>
          <a:xfrm>
            <a:off x="10070089" y="3404326"/>
            <a:ext cx="2121907" cy="1668681"/>
          </a:xfrm>
          <a:prstGeom prst="rect">
            <a:avLst/>
          </a:prstGeom>
        </p:spPr>
      </p:pic>
      <p:pic>
        <p:nvPicPr>
          <p:cNvPr id="8" name="Picture 7">
            <a:extLst>
              <a:ext uri="{FF2B5EF4-FFF2-40B4-BE49-F238E27FC236}">
                <a16:creationId xmlns:a16="http://schemas.microsoft.com/office/drawing/2014/main" id="{50F2EEC1-CD37-6BA4-0AA6-A58804E03FBF}"/>
              </a:ext>
            </a:extLst>
          </p:cNvPr>
          <p:cNvPicPr>
            <a:picLocks noChangeAspect="1"/>
          </p:cNvPicPr>
          <p:nvPr/>
        </p:nvPicPr>
        <p:blipFill rotWithShape="1">
          <a:blip r:embed="rId4"/>
          <a:srcRect l="12294" r="10279" b="10879"/>
          <a:stretch/>
        </p:blipFill>
        <p:spPr>
          <a:xfrm>
            <a:off x="10070091" y="1735645"/>
            <a:ext cx="2121908" cy="1668681"/>
          </a:xfrm>
          <a:prstGeom prst="rect">
            <a:avLst/>
          </a:prstGeom>
        </p:spPr>
      </p:pic>
      <p:pic>
        <p:nvPicPr>
          <p:cNvPr id="1026" name="Picture 2" descr="Woman coughing Stock Photos, Royalty Free Woman coughing Images |  Depositphotos">
            <a:extLst>
              <a:ext uri="{FF2B5EF4-FFF2-40B4-BE49-F238E27FC236}">
                <a16:creationId xmlns:a16="http://schemas.microsoft.com/office/drawing/2014/main" id="{CD7F9296-9047-E662-6B89-1A22A812420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563"/>
          <a:stretch/>
        </p:blipFill>
        <p:spPr bwMode="auto">
          <a:xfrm>
            <a:off x="10070092" y="5073007"/>
            <a:ext cx="2121910" cy="178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0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F3CDEF-C5D8-E7F6-CCAF-7BF2865BA0AF}"/>
              </a:ext>
            </a:extLst>
          </p:cNvPr>
          <p:cNvSpPr txBox="1"/>
          <p:nvPr/>
        </p:nvSpPr>
        <p:spPr>
          <a:xfrm>
            <a:off x="413377" y="1150797"/>
            <a:ext cx="10439350" cy="5144998"/>
          </a:xfrm>
          <a:prstGeom prst="rect">
            <a:avLst/>
          </a:prstGeom>
          <a:noFill/>
          <a:effectLst>
            <a:softEdge rad="1143000"/>
          </a:effectLst>
        </p:spPr>
        <p:txBody>
          <a:bodyPr wrap="square">
            <a:spAutoFit/>
          </a:bodyPr>
          <a:lstStyle/>
          <a:p>
            <a:pPr defTabSz="457200">
              <a:lnSpc>
                <a:spcPct val="80000"/>
              </a:lnSpc>
              <a:spcBef>
                <a:spcPts val="1000"/>
              </a:spcBef>
              <a:buClr>
                <a:schemeClr val="accent1"/>
              </a:buClr>
            </a:pPr>
            <a:endParaRPr lang="en-GB" dirty="0">
              <a:solidFill>
                <a:schemeClr val="tx1">
                  <a:lumMod val="75000"/>
                  <a:lumOff val="25000"/>
                </a:schemeClr>
              </a:solidFill>
            </a:endParaRPr>
          </a:p>
          <a:p>
            <a:pPr defTabSz="457200">
              <a:lnSpc>
                <a:spcPct val="80000"/>
              </a:lnSpc>
              <a:spcBef>
                <a:spcPts val="1000"/>
              </a:spcBef>
              <a:buClr>
                <a:schemeClr val="accent1"/>
              </a:buClr>
            </a:pPr>
            <a:r>
              <a:rPr lang="en-GB" sz="2200" dirty="0">
                <a:solidFill>
                  <a:schemeClr val="tx1">
                    <a:lumMod val="75000"/>
                    <a:lumOff val="25000"/>
                  </a:schemeClr>
                </a:solidFill>
              </a:rPr>
              <a:t>The symptoms you can get after COVID can feel worrying and you might need help to manage them. If the Symptoms last for more than four weeks, you should get medical advice.</a:t>
            </a:r>
          </a:p>
          <a:p>
            <a:pPr defTabSz="457200">
              <a:lnSpc>
                <a:spcPct val="80000"/>
              </a:lnSpc>
              <a:spcBef>
                <a:spcPts val="1000"/>
              </a:spcBef>
              <a:buClr>
                <a:schemeClr val="accent1"/>
              </a:buClr>
            </a:pPr>
            <a:endParaRPr lang="en-GB" sz="800" dirty="0">
              <a:solidFill>
                <a:schemeClr val="tx1">
                  <a:lumMod val="75000"/>
                  <a:lumOff val="25000"/>
                </a:schemeClr>
              </a:solidFill>
            </a:endParaRPr>
          </a:p>
          <a:p>
            <a:pPr defTabSz="457200">
              <a:lnSpc>
                <a:spcPct val="80000"/>
              </a:lnSpc>
              <a:spcBef>
                <a:spcPts val="1000"/>
              </a:spcBef>
              <a:buClr>
                <a:schemeClr val="accent1"/>
              </a:buClr>
            </a:pPr>
            <a:r>
              <a:rPr lang="en-GB" sz="2200" b="1" dirty="0">
                <a:solidFill>
                  <a:schemeClr val="tx1">
                    <a:lumMod val="75000"/>
                    <a:lumOff val="25000"/>
                  </a:schemeClr>
                </a:solidFill>
              </a:rPr>
              <a:t>Contact your GP </a:t>
            </a:r>
            <a:r>
              <a:rPr lang="en-GB" sz="2200" dirty="0">
                <a:solidFill>
                  <a:schemeClr val="tx1">
                    <a:lumMod val="75000"/>
                    <a:lumOff val="25000"/>
                  </a:schemeClr>
                </a:solidFill>
              </a:rPr>
              <a:t>if there are any new symptoms or current symptoms that are getting worse following the COVID-19 infection. Especially if the symptoms have been present for 4 weeks or more. </a:t>
            </a:r>
          </a:p>
          <a:p>
            <a:pPr defTabSz="457200">
              <a:lnSpc>
                <a:spcPct val="80000"/>
              </a:lnSpc>
              <a:spcBef>
                <a:spcPts val="1000"/>
              </a:spcBef>
              <a:buClr>
                <a:schemeClr val="accent1"/>
              </a:buClr>
            </a:pPr>
            <a:r>
              <a:rPr lang="en-GB" sz="2200" dirty="0">
                <a:solidFill>
                  <a:schemeClr val="tx1">
                    <a:lumMod val="75000"/>
                    <a:lumOff val="25000"/>
                  </a:schemeClr>
                </a:solidFill>
              </a:rPr>
              <a:t>If your symptoms are mild, your GP may offer simple self-management advice. </a:t>
            </a:r>
          </a:p>
          <a:p>
            <a:pPr defTabSz="457200">
              <a:lnSpc>
                <a:spcPct val="80000"/>
              </a:lnSpc>
              <a:spcBef>
                <a:spcPts val="1000"/>
              </a:spcBef>
              <a:buClr>
                <a:schemeClr val="accent1"/>
              </a:buClr>
            </a:pPr>
            <a:r>
              <a:rPr lang="en-GB" sz="2200" dirty="0">
                <a:solidFill>
                  <a:schemeClr val="tx1">
                    <a:lumMod val="75000"/>
                    <a:lumOff val="25000"/>
                  </a:schemeClr>
                </a:solidFill>
              </a:rPr>
              <a:t>Your GP will want to make sure that there are no other more serious reasons for your symptoms. They may ask you to complete some tests.</a:t>
            </a:r>
          </a:p>
          <a:p>
            <a:pPr defTabSz="457200">
              <a:lnSpc>
                <a:spcPct val="80000"/>
              </a:lnSpc>
              <a:spcBef>
                <a:spcPts val="1000"/>
              </a:spcBef>
              <a:buClr>
                <a:schemeClr val="accent1"/>
              </a:buClr>
            </a:pPr>
            <a:endParaRPr lang="en-GB" sz="800" dirty="0">
              <a:solidFill>
                <a:schemeClr val="tx1">
                  <a:lumMod val="75000"/>
                  <a:lumOff val="25000"/>
                </a:schemeClr>
              </a:solidFill>
            </a:endParaRPr>
          </a:p>
          <a:p>
            <a:pPr defTabSz="457200">
              <a:lnSpc>
                <a:spcPct val="80000"/>
              </a:lnSpc>
              <a:spcBef>
                <a:spcPts val="1000"/>
              </a:spcBef>
              <a:buClr>
                <a:schemeClr val="accent1"/>
              </a:buClr>
            </a:pPr>
            <a:r>
              <a:rPr lang="en-GB" sz="2200" dirty="0">
                <a:solidFill>
                  <a:schemeClr val="tx1">
                    <a:lumMod val="75000"/>
                    <a:lumOff val="25000"/>
                  </a:schemeClr>
                </a:solidFill>
              </a:rPr>
              <a:t>Once they have received your results and found that there are no other reasons for your symptoms, they might suggest a referral to the </a:t>
            </a:r>
            <a:r>
              <a:rPr lang="en-GB" sz="2200" b="1" dirty="0">
                <a:solidFill>
                  <a:schemeClr val="tx1">
                    <a:lumMod val="75000"/>
                    <a:lumOff val="25000"/>
                  </a:schemeClr>
                </a:solidFill>
              </a:rPr>
              <a:t>Long Covid Rehabilitation Hub </a:t>
            </a:r>
            <a:r>
              <a:rPr lang="en-GB" sz="2200" dirty="0">
                <a:solidFill>
                  <a:schemeClr val="tx1">
                    <a:lumMod val="75000"/>
                    <a:lumOff val="25000"/>
                  </a:schemeClr>
                </a:solidFill>
              </a:rPr>
              <a:t>– this is a specialist service in Sheffield that supports people with Long Covid.</a:t>
            </a:r>
            <a:endParaRPr lang="en-GB" sz="2200" b="1" dirty="0">
              <a:solidFill>
                <a:schemeClr val="tx1">
                  <a:lumMod val="75000"/>
                  <a:lumOff val="25000"/>
                </a:schemeClr>
              </a:solidFill>
            </a:endParaRPr>
          </a:p>
          <a:p>
            <a:endParaRPr lang="en-GB" sz="1400" b="1" u="sng" dirty="0"/>
          </a:p>
        </p:txBody>
      </p:sp>
      <p:sp>
        <p:nvSpPr>
          <p:cNvPr id="4" name="TextBox 3">
            <a:extLst>
              <a:ext uri="{FF2B5EF4-FFF2-40B4-BE49-F238E27FC236}">
                <a16:creationId xmlns:a16="http://schemas.microsoft.com/office/drawing/2014/main" id="{BD8DF12A-C4E9-6CA4-C846-07301E6D0756}"/>
              </a:ext>
            </a:extLst>
          </p:cNvPr>
          <p:cNvSpPr txBox="1"/>
          <p:nvPr/>
        </p:nvSpPr>
        <p:spPr>
          <a:xfrm>
            <a:off x="1339273" y="465235"/>
            <a:ext cx="6096000" cy="923330"/>
          </a:xfrm>
          <a:prstGeom prst="rect">
            <a:avLst/>
          </a:prstGeom>
          <a:noFill/>
        </p:spPr>
        <p:txBody>
          <a:bodyPr wrap="square">
            <a:spAutoFit/>
          </a:bodyPr>
          <a:lstStyle/>
          <a:p>
            <a:r>
              <a:rPr lang="en-GB" sz="3400" b="1" cap="all" dirty="0">
                <a:ln w="500">
                  <a:solidFill>
                    <a:schemeClr val="tx2">
                      <a:shade val="20000"/>
                      <a:satMod val="120000"/>
                    </a:schemeClr>
                  </a:solidFill>
                </a:ln>
                <a:solidFill>
                  <a:schemeClr val="accent2">
                    <a:lumMod val="75000"/>
                  </a:schemeClr>
                </a:solidFill>
                <a:latin typeface="+mj-lt"/>
                <a:ea typeface="+mj-ea"/>
                <a:cs typeface="+mj-cs"/>
              </a:rPr>
              <a:t>WHO DO I NEED TO GO TO?</a:t>
            </a:r>
          </a:p>
          <a:p>
            <a:endParaRPr lang="en-GB" dirty="0"/>
          </a:p>
        </p:txBody>
      </p:sp>
    </p:spTree>
    <p:extLst>
      <p:ext uri="{BB962C8B-B14F-4D97-AF65-F5344CB8AC3E}">
        <p14:creationId xmlns:p14="http://schemas.microsoft.com/office/powerpoint/2010/main" val="2216647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F3CDEF-C5D8-E7F6-CCAF-7BF2865BA0AF}"/>
              </a:ext>
            </a:extLst>
          </p:cNvPr>
          <p:cNvSpPr txBox="1"/>
          <p:nvPr/>
        </p:nvSpPr>
        <p:spPr>
          <a:xfrm>
            <a:off x="413377" y="1150797"/>
            <a:ext cx="10439350" cy="3977499"/>
          </a:xfrm>
          <a:prstGeom prst="rect">
            <a:avLst/>
          </a:prstGeom>
          <a:noFill/>
          <a:effectLst>
            <a:softEdge rad="1143000"/>
          </a:effectLst>
        </p:spPr>
        <p:txBody>
          <a:bodyPr wrap="square">
            <a:spAutoFit/>
          </a:bodyPr>
          <a:lstStyle/>
          <a:p>
            <a:pPr marL="342900" indent="-342900" defTabSz="457200">
              <a:lnSpc>
                <a:spcPct val="80000"/>
              </a:lnSpc>
              <a:spcBef>
                <a:spcPts val="1000"/>
              </a:spcBef>
              <a:buClr>
                <a:schemeClr val="accent1"/>
              </a:buClr>
              <a:buFont typeface="Wingdings" panose="05000000000000000000" pitchFamily="2" charset="2"/>
              <a:buChar char="§"/>
            </a:pPr>
            <a:endParaRPr lang="en-GB" dirty="0">
              <a:solidFill>
                <a:schemeClr val="tx1">
                  <a:lumMod val="75000"/>
                  <a:lumOff val="25000"/>
                </a:schemeClr>
              </a:solidFill>
            </a:endParaRPr>
          </a:p>
          <a:p>
            <a:pPr marL="342900" indent="-342900" defTabSz="457200">
              <a:lnSpc>
                <a:spcPct val="80000"/>
              </a:lnSpc>
              <a:spcBef>
                <a:spcPts val="1000"/>
              </a:spcBef>
              <a:buClr>
                <a:schemeClr val="accent1"/>
              </a:buClr>
              <a:buFont typeface="Wingdings" panose="05000000000000000000" pitchFamily="2" charset="2"/>
              <a:buChar char="§"/>
            </a:pPr>
            <a:endParaRPr lang="en-GB" dirty="0">
              <a:solidFill>
                <a:schemeClr val="tx1">
                  <a:lumMod val="75000"/>
                  <a:lumOff val="25000"/>
                </a:schemeClr>
              </a:solidFill>
            </a:endParaRPr>
          </a:p>
          <a:p>
            <a:pPr marL="342900" indent="-342900" defTabSz="457200">
              <a:lnSpc>
                <a:spcPct val="80000"/>
              </a:lnSpc>
              <a:spcBef>
                <a:spcPts val="1000"/>
              </a:spcBef>
              <a:buClr>
                <a:schemeClr val="accent1"/>
              </a:buClr>
              <a:buFont typeface="Wingdings" panose="05000000000000000000" pitchFamily="2" charset="2"/>
              <a:buChar char="§"/>
            </a:pPr>
            <a:endParaRPr lang="en-GB" dirty="0">
              <a:solidFill>
                <a:schemeClr val="tx1">
                  <a:lumMod val="75000"/>
                  <a:lumOff val="25000"/>
                </a:schemeClr>
              </a:solidFill>
            </a:endParaRPr>
          </a:p>
          <a:p>
            <a:pPr marL="342900" indent="-342900" defTabSz="457200">
              <a:lnSpc>
                <a:spcPct val="80000"/>
              </a:lnSpc>
              <a:spcBef>
                <a:spcPts val="1000"/>
              </a:spcBef>
              <a:buClr>
                <a:schemeClr val="accent1"/>
              </a:buClr>
              <a:buFont typeface="Wingdings" panose="05000000000000000000" pitchFamily="2" charset="2"/>
              <a:buChar char="§"/>
            </a:pPr>
            <a:r>
              <a:rPr lang="en-GB" sz="3200" dirty="0">
                <a:solidFill>
                  <a:schemeClr val="tx1">
                    <a:lumMod val="75000"/>
                    <a:lumOff val="25000"/>
                  </a:schemeClr>
                </a:solidFill>
              </a:rPr>
              <a:t>For urgent medical help  - use the NHS 111 online service or call them on 111 if you’re not able to get help online</a:t>
            </a:r>
          </a:p>
          <a:p>
            <a:pPr defTabSz="457200">
              <a:lnSpc>
                <a:spcPct val="80000"/>
              </a:lnSpc>
              <a:spcBef>
                <a:spcPts val="1000"/>
              </a:spcBef>
              <a:buClr>
                <a:schemeClr val="accent1"/>
              </a:buClr>
            </a:pPr>
            <a:endParaRPr lang="en-GB" sz="3200" dirty="0">
              <a:solidFill>
                <a:schemeClr val="tx1">
                  <a:lumMod val="75000"/>
                  <a:lumOff val="25000"/>
                </a:schemeClr>
              </a:solidFill>
            </a:endParaRPr>
          </a:p>
          <a:p>
            <a:pPr marL="342900" indent="-342900" defTabSz="457200">
              <a:lnSpc>
                <a:spcPct val="80000"/>
              </a:lnSpc>
              <a:spcBef>
                <a:spcPts val="1000"/>
              </a:spcBef>
              <a:buClr>
                <a:schemeClr val="accent1"/>
              </a:buClr>
              <a:buFont typeface="Wingdings" panose="05000000000000000000" pitchFamily="2" charset="2"/>
              <a:buChar char="§"/>
            </a:pPr>
            <a:r>
              <a:rPr lang="en-GB" sz="3200" dirty="0">
                <a:solidFill>
                  <a:schemeClr val="tx1">
                    <a:lumMod val="75000"/>
                    <a:lumOff val="25000"/>
                  </a:schemeClr>
                </a:solidFill>
              </a:rPr>
              <a:t>For life-threatening emergencies – call 999 for an ambulance</a:t>
            </a:r>
          </a:p>
          <a:p>
            <a:endParaRPr lang="en-GB" sz="1400" b="1" u="sng" dirty="0"/>
          </a:p>
        </p:txBody>
      </p:sp>
      <p:sp>
        <p:nvSpPr>
          <p:cNvPr id="4" name="TextBox 3">
            <a:extLst>
              <a:ext uri="{FF2B5EF4-FFF2-40B4-BE49-F238E27FC236}">
                <a16:creationId xmlns:a16="http://schemas.microsoft.com/office/drawing/2014/main" id="{BD8DF12A-C4E9-6CA4-C846-07301E6D0756}"/>
              </a:ext>
            </a:extLst>
          </p:cNvPr>
          <p:cNvSpPr txBox="1"/>
          <p:nvPr/>
        </p:nvSpPr>
        <p:spPr>
          <a:xfrm>
            <a:off x="1339273" y="465235"/>
            <a:ext cx="6096000" cy="923330"/>
          </a:xfrm>
          <a:prstGeom prst="rect">
            <a:avLst/>
          </a:prstGeom>
          <a:noFill/>
        </p:spPr>
        <p:txBody>
          <a:bodyPr wrap="square">
            <a:spAutoFit/>
          </a:bodyPr>
          <a:lstStyle/>
          <a:p>
            <a:pPr algn="ctr"/>
            <a:r>
              <a:rPr lang="en-GB" sz="3400" b="1" cap="all" dirty="0">
                <a:ln w="500">
                  <a:solidFill>
                    <a:schemeClr val="tx2">
                      <a:shade val="20000"/>
                      <a:satMod val="120000"/>
                    </a:schemeClr>
                  </a:solidFill>
                </a:ln>
                <a:solidFill>
                  <a:schemeClr val="accent2">
                    <a:lumMod val="75000"/>
                  </a:schemeClr>
                </a:solidFill>
                <a:latin typeface="+mj-lt"/>
                <a:ea typeface="+mj-ea"/>
                <a:cs typeface="+mj-cs"/>
              </a:rPr>
              <a:t>DON’T FORGET</a:t>
            </a:r>
          </a:p>
          <a:p>
            <a:endParaRPr lang="en-GB" dirty="0"/>
          </a:p>
        </p:txBody>
      </p:sp>
      <p:pic>
        <p:nvPicPr>
          <p:cNvPr id="5" name="Picture 4">
            <a:extLst>
              <a:ext uri="{FF2B5EF4-FFF2-40B4-BE49-F238E27FC236}">
                <a16:creationId xmlns:a16="http://schemas.microsoft.com/office/drawing/2014/main" id="{DC6660AA-9118-4782-8B5C-D33ADBB5CBB8}"/>
              </a:ext>
            </a:extLst>
          </p:cNvPr>
          <p:cNvPicPr>
            <a:picLocks noChangeAspect="1"/>
          </p:cNvPicPr>
          <p:nvPr/>
        </p:nvPicPr>
        <p:blipFill>
          <a:blip r:embed="rId2"/>
          <a:stretch>
            <a:fillRect/>
          </a:stretch>
        </p:blipFill>
        <p:spPr>
          <a:xfrm>
            <a:off x="9088582" y="3057236"/>
            <a:ext cx="3103418" cy="3708399"/>
          </a:xfrm>
          <a:prstGeom prst="rect">
            <a:avLst/>
          </a:prstGeom>
          <a:effectLst>
            <a:softEdge rad="203200"/>
          </a:effectLst>
        </p:spPr>
      </p:pic>
    </p:spTree>
    <p:extLst>
      <p:ext uri="{BB962C8B-B14F-4D97-AF65-F5344CB8AC3E}">
        <p14:creationId xmlns:p14="http://schemas.microsoft.com/office/powerpoint/2010/main" val="119165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6917BA-F652-6B4F-4087-4E3CC34FFB97}"/>
              </a:ext>
            </a:extLst>
          </p:cNvPr>
          <p:cNvSpPr txBox="1"/>
          <p:nvPr/>
        </p:nvSpPr>
        <p:spPr>
          <a:xfrm>
            <a:off x="528731" y="1655965"/>
            <a:ext cx="9786026" cy="369332"/>
          </a:xfrm>
          <a:prstGeom prst="rect">
            <a:avLst/>
          </a:prstGeom>
          <a:noFill/>
        </p:spPr>
        <p:txBody>
          <a:bodyPr wrap="square">
            <a:spAutoFit/>
          </a:bodyPr>
          <a:lstStyle/>
          <a:p>
            <a:endParaRPr lang="en-GB" dirty="0"/>
          </a:p>
        </p:txBody>
      </p:sp>
      <p:sp>
        <p:nvSpPr>
          <p:cNvPr id="2" name="TextBox 1">
            <a:extLst>
              <a:ext uri="{FF2B5EF4-FFF2-40B4-BE49-F238E27FC236}">
                <a16:creationId xmlns:a16="http://schemas.microsoft.com/office/drawing/2014/main" id="{98C74888-88DE-6B45-0306-1049D5584E1E}"/>
              </a:ext>
            </a:extLst>
          </p:cNvPr>
          <p:cNvSpPr txBox="1"/>
          <p:nvPr/>
        </p:nvSpPr>
        <p:spPr>
          <a:xfrm>
            <a:off x="415635" y="465235"/>
            <a:ext cx="10012219" cy="1415772"/>
          </a:xfrm>
          <a:prstGeom prst="rect">
            <a:avLst/>
          </a:prstGeom>
          <a:noFill/>
        </p:spPr>
        <p:txBody>
          <a:bodyPr wrap="square">
            <a:spAutoFit/>
          </a:bodyPr>
          <a:lstStyle/>
          <a:p>
            <a:pPr algn="ctr"/>
            <a:r>
              <a:rPr lang="en-GB" sz="3400" b="1" cap="all" dirty="0">
                <a:ln w="500">
                  <a:solidFill>
                    <a:schemeClr val="tx2">
                      <a:shade val="20000"/>
                      <a:satMod val="120000"/>
                    </a:schemeClr>
                  </a:solidFill>
                </a:ln>
                <a:solidFill>
                  <a:schemeClr val="accent2">
                    <a:lumMod val="75000"/>
                  </a:schemeClr>
                </a:solidFill>
                <a:latin typeface="+mj-lt"/>
                <a:ea typeface="+mj-ea"/>
                <a:cs typeface="+mj-cs"/>
              </a:rPr>
              <a:t>What groups are available to support you with Long Covid?</a:t>
            </a:r>
          </a:p>
          <a:p>
            <a:endParaRPr lang="en-GB" dirty="0"/>
          </a:p>
        </p:txBody>
      </p:sp>
      <p:sp>
        <p:nvSpPr>
          <p:cNvPr id="4" name="TextBox 3">
            <a:extLst>
              <a:ext uri="{FF2B5EF4-FFF2-40B4-BE49-F238E27FC236}">
                <a16:creationId xmlns:a16="http://schemas.microsoft.com/office/drawing/2014/main" id="{04FE733B-1640-F469-A1FC-F52B0FEF7DA9}"/>
              </a:ext>
            </a:extLst>
          </p:cNvPr>
          <p:cNvSpPr txBox="1"/>
          <p:nvPr/>
        </p:nvSpPr>
        <p:spPr>
          <a:xfrm>
            <a:off x="324660" y="1825829"/>
            <a:ext cx="10381809" cy="5465342"/>
          </a:xfrm>
          <a:prstGeom prst="rect">
            <a:avLst/>
          </a:prstGeom>
          <a:noFill/>
        </p:spPr>
        <p:txBody>
          <a:bodyPr wrap="square" rtlCol="0">
            <a:spAutoFit/>
          </a:bodyPr>
          <a:lstStyle/>
          <a:p>
            <a:pPr>
              <a:lnSpc>
                <a:spcPct val="107000"/>
              </a:lnSpc>
              <a:spcAft>
                <a:spcPts val="800"/>
              </a:spcAft>
            </a:pPr>
            <a:r>
              <a:rPr lang="en-GB" b="1" dirty="0">
                <a:effectLst/>
                <a:ea typeface="Calibri" panose="020F0502020204030204" pitchFamily="34" charset="0"/>
                <a:cs typeface="Arial" panose="020B0604020202020204" pitchFamily="34" charset="0"/>
              </a:rPr>
              <a:t>Useful national websites that will give you more information about Long Covid and point you towards the right support for you: </a:t>
            </a:r>
            <a:endParaRPr lang="en-GB" dirty="0">
              <a:effectLst/>
              <a:ea typeface="Calibri" panose="020F0502020204030204" pitchFamily="34" charset="0"/>
              <a:cs typeface="Arial" panose="020B0604020202020204" pitchFamily="34" charset="0"/>
            </a:endParaRPr>
          </a:p>
          <a:p>
            <a:pPr>
              <a:lnSpc>
                <a:spcPct val="107000"/>
              </a:lnSpc>
              <a:spcAft>
                <a:spcPts val="800"/>
              </a:spcAft>
            </a:pPr>
            <a:r>
              <a:rPr lang="en-GB" dirty="0">
                <a:effectLst/>
                <a:ea typeface="Calibri" panose="020F0502020204030204" pitchFamily="34" charset="0"/>
                <a:cs typeface="Arial" panose="020B0604020202020204" pitchFamily="34" charset="0"/>
              </a:rPr>
              <a:t>Your COVID recovery – </a:t>
            </a:r>
            <a:r>
              <a:rPr lang="en-GB" u="sng" dirty="0">
                <a:solidFill>
                  <a:srgbClr val="FF0000"/>
                </a:solidFill>
                <a:effectLs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www.yourcovidrecovery.nhs.uk</a:t>
            </a:r>
            <a:endParaRPr lang="en-GB" dirty="0">
              <a:solidFill>
                <a:srgbClr val="FF0000"/>
              </a:solidFill>
              <a:effectLst/>
              <a:ea typeface="Calibri" panose="020F0502020204030204" pitchFamily="34" charset="0"/>
              <a:cs typeface="Arial" panose="020B0604020202020204" pitchFamily="34" charset="0"/>
            </a:endParaRPr>
          </a:p>
          <a:p>
            <a:pPr>
              <a:lnSpc>
                <a:spcPct val="107000"/>
              </a:lnSpc>
              <a:spcAft>
                <a:spcPts val="800"/>
              </a:spcAft>
            </a:pPr>
            <a:r>
              <a:rPr lang="en-GB" dirty="0">
                <a:effectLst/>
                <a:ea typeface="Calibri" panose="020F0502020204030204" pitchFamily="34" charset="0"/>
                <a:cs typeface="Arial" panose="020B0604020202020204" pitchFamily="34" charset="0"/>
              </a:rPr>
              <a:t>My long covid needs – </a:t>
            </a:r>
            <a:r>
              <a:rPr lang="en-GB" u="sng" dirty="0">
                <a:solidFill>
                  <a:srgbClr val="FF0000"/>
                </a:solidFill>
                <a:effectLs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www.mylongcovid.org.uk</a:t>
            </a:r>
            <a:endParaRPr lang="en-GB" dirty="0">
              <a:solidFill>
                <a:srgbClr val="FF0000"/>
              </a:solidFill>
              <a:effectLst/>
              <a:ea typeface="Calibri" panose="020F0502020204030204" pitchFamily="34" charset="0"/>
              <a:cs typeface="Arial" panose="020B0604020202020204" pitchFamily="34" charset="0"/>
            </a:endParaRPr>
          </a:p>
          <a:p>
            <a:pPr>
              <a:lnSpc>
                <a:spcPct val="107000"/>
              </a:lnSpc>
              <a:spcAft>
                <a:spcPts val="800"/>
              </a:spcAft>
            </a:pPr>
            <a:r>
              <a:rPr lang="en-GB" dirty="0">
                <a:effectLst/>
                <a:ea typeface="Calibri" panose="020F0502020204030204" pitchFamily="34" charset="0"/>
                <a:cs typeface="Arial" panose="020B0604020202020204" pitchFamily="34" charset="0"/>
              </a:rPr>
              <a:t>Long covid support – </a:t>
            </a:r>
            <a:r>
              <a:rPr lang="en-GB" u="sng" dirty="0">
                <a:solidFill>
                  <a:srgbClr val="FF0000"/>
                </a:solidFill>
                <a:effectLs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www.longcovid.org</a:t>
            </a:r>
            <a:endParaRPr lang="en-GB" dirty="0">
              <a:solidFill>
                <a:srgbClr val="FF0000"/>
              </a:solidFill>
              <a:effectLst/>
              <a:ea typeface="Calibri" panose="020F0502020204030204" pitchFamily="34" charset="0"/>
              <a:cs typeface="Arial" panose="020B0604020202020204" pitchFamily="34" charset="0"/>
            </a:endParaRPr>
          </a:p>
          <a:p>
            <a:pPr>
              <a:lnSpc>
                <a:spcPct val="107000"/>
              </a:lnSpc>
              <a:spcAft>
                <a:spcPts val="800"/>
              </a:spcAft>
            </a:pPr>
            <a:r>
              <a:rPr lang="en-GB" dirty="0">
                <a:effectLst/>
                <a:ea typeface="Calibri" panose="020F0502020204030204" pitchFamily="34" charset="0"/>
                <a:cs typeface="Arial" panose="020B0604020202020204" pitchFamily="34" charset="0"/>
              </a:rPr>
              <a:t> </a:t>
            </a:r>
          </a:p>
          <a:p>
            <a:pPr>
              <a:lnSpc>
                <a:spcPct val="107000"/>
              </a:lnSpc>
              <a:spcAft>
                <a:spcPts val="800"/>
              </a:spcAft>
            </a:pPr>
            <a:r>
              <a:rPr lang="en-GB" b="1" dirty="0">
                <a:effectLst/>
                <a:ea typeface="Calibri" panose="020F0502020204030204" pitchFamily="34" charset="0"/>
                <a:cs typeface="Arial" panose="020B0604020202020204" pitchFamily="34" charset="0"/>
              </a:rPr>
              <a:t>Local support available in Sheffield:</a:t>
            </a:r>
            <a:endParaRPr lang="en-GB" dirty="0">
              <a:effectLst/>
              <a:ea typeface="Calibri" panose="020F0502020204030204" pitchFamily="34" charset="0"/>
              <a:cs typeface="Arial" panose="020B0604020202020204" pitchFamily="34" charset="0"/>
            </a:endParaRPr>
          </a:p>
          <a:p>
            <a:pPr>
              <a:lnSpc>
                <a:spcPct val="107000"/>
              </a:lnSpc>
              <a:spcAft>
                <a:spcPts val="800"/>
              </a:spcAft>
            </a:pPr>
            <a:r>
              <a:rPr lang="en-GB" dirty="0">
                <a:effectLst/>
                <a:ea typeface="Calibri" panose="020F0502020204030204" pitchFamily="34" charset="0"/>
                <a:cs typeface="Arial" panose="020B0604020202020204" pitchFamily="34" charset="0"/>
              </a:rPr>
              <a:t>Darnall Well Being host a monthly </a:t>
            </a:r>
            <a:r>
              <a:rPr lang="en-GB" b="1" dirty="0">
                <a:effectLst/>
                <a:ea typeface="Calibri" panose="020F0502020204030204" pitchFamily="34" charset="0"/>
                <a:cs typeface="Arial" panose="020B0604020202020204" pitchFamily="34" charset="0"/>
              </a:rPr>
              <a:t>Long Covid Support Group</a:t>
            </a:r>
            <a:r>
              <a:rPr lang="en-GB" dirty="0">
                <a:effectLst/>
                <a:ea typeface="Calibri" panose="020F0502020204030204" pitchFamily="34" charset="0"/>
                <a:cs typeface="Arial" panose="020B0604020202020204" pitchFamily="34" charset="0"/>
              </a:rPr>
              <a:t> at Darnall primary Care Centre.  Booking is essential if you want to join their meeting – contact them on 0114 2496315 or email: </a:t>
            </a:r>
            <a:r>
              <a:rPr lang="en-GB" u="sng" dirty="0">
                <a:solidFill>
                  <a:srgbClr val="FF0000"/>
                </a:solidFill>
                <a:effectLst/>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dwb.enquiries@darnallwellbeing.org.uk</a:t>
            </a:r>
            <a:endParaRPr lang="en-GB" u="sng" dirty="0">
              <a:solidFill>
                <a:srgbClr val="FF0000"/>
              </a:solidFill>
              <a:effectLst/>
              <a:ea typeface="Calibri" panose="020F0502020204030204" pitchFamily="34" charset="0"/>
              <a:cs typeface="Arial" panose="020B0604020202020204" pitchFamily="34" charset="0"/>
            </a:endParaRPr>
          </a:p>
          <a:p>
            <a:pPr>
              <a:lnSpc>
                <a:spcPct val="107000"/>
              </a:lnSpc>
              <a:spcAft>
                <a:spcPts val="800"/>
              </a:spcAft>
            </a:pPr>
            <a:r>
              <a:rPr lang="en-GB" dirty="0">
                <a:effectLst/>
                <a:ea typeface="Calibri" panose="020F0502020204030204" pitchFamily="34" charset="0"/>
                <a:cs typeface="Arial" panose="020B0604020202020204" pitchFamily="34" charset="0"/>
              </a:rPr>
              <a:t>The Sheffield ME and Fibromyalgia group provide </a:t>
            </a:r>
            <a:r>
              <a:rPr lang="en-GB" b="1" dirty="0">
                <a:effectLst/>
                <a:ea typeface="Calibri" panose="020F0502020204030204" pitchFamily="34" charset="0"/>
                <a:cs typeface="Arial" panose="020B0604020202020204" pitchFamily="34" charset="0"/>
              </a:rPr>
              <a:t>support to people with Long Covid</a:t>
            </a:r>
            <a:r>
              <a:rPr lang="en-GB" dirty="0">
                <a:effectLst/>
                <a:ea typeface="Calibri" panose="020F0502020204030204" pitchFamily="34" charset="0"/>
                <a:cs typeface="Arial" panose="020B0604020202020204" pitchFamily="34" charset="0"/>
              </a:rPr>
              <a:t> – contact them on 0114 253 6700 or through their website: </a:t>
            </a:r>
            <a:r>
              <a:rPr lang="en-GB" u="sng" dirty="0">
                <a:solidFill>
                  <a:srgbClr val="FF0000"/>
                </a:solidFill>
                <a:effectLst/>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www.sheffieldmegroup.co.uk</a:t>
            </a:r>
            <a:endParaRPr lang="en-GB" dirty="0">
              <a:solidFill>
                <a:srgbClr val="FF0000"/>
              </a:solidFill>
              <a:effectLst/>
              <a:ea typeface="Calibri" panose="020F0502020204030204" pitchFamily="34" charset="0"/>
              <a:cs typeface="Arial" panose="020B0604020202020204" pitchFamily="34" charset="0"/>
            </a:endParaRPr>
          </a:p>
          <a:p>
            <a:pPr>
              <a:lnSpc>
                <a:spcPct val="107000"/>
              </a:lnSpc>
              <a:spcAft>
                <a:spcPts val="800"/>
              </a:spcAft>
            </a:pPr>
            <a:r>
              <a:rPr lang="en-GB" dirty="0">
                <a:effectLst/>
                <a:ea typeface="Calibri" panose="020F0502020204030204" pitchFamily="34" charset="0"/>
                <a:cs typeface="Arial" panose="020B0604020202020204" pitchFamily="34" charset="0"/>
              </a:rPr>
              <a:t>SOHAS (Sheffield Occupational Health Advisory Service) can provide </a:t>
            </a:r>
            <a:r>
              <a:rPr lang="en-GB" b="1" dirty="0">
                <a:effectLst/>
                <a:ea typeface="Calibri" panose="020F0502020204030204" pitchFamily="34" charset="0"/>
                <a:cs typeface="Arial" panose="020B0604020202020204" pitchFamily="34" charset="0"/>
              </a:rPr>
              <a:t>advice on work-related health issues</a:t>
            </a:r>
            <a:r>
              <a:rPr lang="en-GB" dirty="0">
                <a:effectLst/>
                <a:ea typeface="Calibri" panose="020F0502020204030204" pitchFamily="34" charset="0"/>
                <a:cs typeface="Arial" panose="020B0604020202020204" pitchFamily="34" charset="0"/>
              </a:rPr>
              <a:t> – contact them on 0114 275 5760 or through their website: </a:t>
            </a:r>
            <a:r>
              <a:rPr lang="en-GB" u="sng" dirty="0">
                <a:solidFill>
                  <a:srgbClr val="FF0000"/>
                </a:solidFill>
                <a:effectLst/>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www.sohas.co.uk</a:t>
            </a:r>
            <a:endParaRPr lang="en-GB" dirty="0">
              <a:solidFill>
                <a:srgbClr val="FF0000"/>
              </a:solidFill>
              <a:effectLst/>
              <a:ea typeface="Calibri" panose="020F0502020204030204" pitchFamily="34" charset="0"/>
              <a:cs typeface="Arial" panose="020B0604020202020204" pitchFamily="34" charset="0"/>
            </a:endParaRPr>
          </a:p>
          <a:p>
            <a:pPr defTabSz="457200">
              <a:lnSpc>
                <a:spcPct val="80000"/>
              </a:lnSpc>
              <a:spcBef>
                <a:spcPts val="1000"/>
              </a:spcBef>
              <a:buClr>
                <a:schemeClr val="accent1"/>
              </a:buClr>
            </a:pPr>
            <a:endParaRPr lang="en-GB" sz="1400" dirty="0">
              <a:solidFill>
                <a:schemeClr val="tx1">
                  <a:lumMod val="75000"/>
                  <a:lumOff val="25000"/>
                </a:schemeClr>
              </a:solidFill>
            </a:endParaRPr>
          </a:p>
        </p:txBody>
      </p:sp>
    </p:spTree>
    <p:extLst>
      <p:ext uri="{BB962C8B-B14F-4D97-AF65-F5344CB8AC3E}">
        <p14:creationId xmlns:p14="http://schemas.microsoft.com/office/powerpoint/2010/main" val="197180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B9A020-68A6-56BA-7BC4-CD52A7DE2640}"/>
              </a:ext>
            </a:extLst>
          </p:cNvPr>
          <p:cNvSpPr/>
          <p:nvPr/>
        </p:nvSpPr>
        <p:spPr>
          <a:xfrm>
            <a:off x="973394" y="1553924"/>
            <a:ext cx="9320980" cy="2585323"/>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 FOR LISTENING.</a:t>
            </a: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DO YOU HAVE ANY QUESTIONS?</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04361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664C2C-082A-4164-A0C5-E616AB2AD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C8EDA9-70CE-4A62-99FE-71B395D1BB0B}">
  <ds:schemaRef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71af3243-3dd4-4a8d-8c0d-dd76da1f02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42C7EEC-86F6-4CA7-805C-CB656E6A63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agm presentation 2020 complete 21.01.2021</Template>
  <TotalTime>104</TotalTime>
  <Words>652</Words>
  <Application>Microsoft Office PowerPoint</Application>
  <PresentationFormat>Widescreen</PresentationFormat>
  <Paragraphs>71</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Trebuchet MS</vt:lpstr>
      <vt:lpstr>Wingdings</vt:lpstr>
      <vt:lpstr>Wingdings 2</vt:lpstr>
      <vt:lpstr>Wingdings 3</vt:lpstr>
      <vt:lpstr>Opulent</vt:lpstr>
      <vt:lpstr>Let’s Talk about Long Covid.</vt:lpstr>
      <vt:lpstr>What we will cover in today’s  session.</vt:lpstr>
      <vt:lpstr>What is Long Covid?</vt:lpstr>
      <vt:lpstr>What are the signs of long Covid.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Covid</dc:title>
  <dc:creator>Humaira Shakir</dc:creator>
  <cp:lastModifiedBy>Holly Robson</cp:lastModifiedBy>
  <cp:revision>59</cp:revision>
  <dcterms:created xsi:type="dcterms:W3CDTF">2023-05-05T09:14:25Z</dcterms:created>
  <dcterms:modified xsi:type="dcterms:W3CDTF">2024-03-18T12:02:39Z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